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62"/>
  </p:notesMasterIdLst>
  <p:handoutMasterIdLst>
    <p:handoutMasterId r:id="rId63"/>
  </p:handoutMasterIdLst>
  <p:sldIdLst>
    <p:sldId id="312" r:id="rId2"/>
    <p:sldId id="313" r:id="rId3"/>
    <p:sldId id="328" r:id="rId4"/>
    <p:sldId id="314" r:id="rId5"/>
    <p:sldId id="342" r:id="rId6"/>
    <p:sldId id="322" r:id="rId7"/>
    <p:sldId id="323" r:id="rId8"/>
    <p:sldId id="324" r:id="rId9"/>
    <p:sldId id="341" r:id="rId10"/>
    <p:sldId id="315" r:id="rId11"/>
    <p:sldId id="345" r:id="rId12"/>
    <p:sldId id="340" r:id="rId13"/>
    <p:sldId id="344" r:id="rId14"/>
    <p:sldId id="352" r:id="rId15"/>
    <p:sldId id="343" r:id="rId16"/>
    <p:sldId id="325" r:id="rId17"/>
    <p:sldId id="331" r:id="rId18"/>
    <p:sldId id="317" r:id="rId19"/>
    <p:sldId id="354" r:id="rId20"/>
    <p:sldId id="346" r:id="rId21"/>
    <p:sldId id="316" r:id="rId22"/>
    <p:sldId id="351" r:id="rId23"/>
    <p:sldId id="350" r:id="rId24"/>
    <p:sldId id="347" r:id="rId25"/>
    <p:sldId id="318" r:id="rId26"/>
    <p:sldId id="349" r:id="rId27"/>
    <p:sldId id="320" r:id="rId28"/>
    <p:sldId id="329" r:id="rId29"/>
    <p:sldId id="356" r:id="rId30"/>
    <p:sldId id="256" r:id="rId31"/>
    <p:sldId id="257" r:id="rId32"/>
    <p:sldId id="270" r:id="rId33"/>
    <p:sldId id="293" r:id="rId34"/>
    <p:sldId id="304" r:id="rId35"/>
    <p:sldId id="295" r:id="rId36"/>
    <p:sldId id="272" r:id="rId37"/>
    <p:sldId id="273" r:id="rId38"/>
    <p:sldId id="260" r:id="rId39"/>
    <p:sldId id="277" r:id="rId40"/>
    <p:sldId id="276" r:id="rId41"/>
    <p:sldId id="280" r:id="rId42"/>
    <p:sldId id="285" r:id="rId43"/>
    <p:sldId id="281" r:id="rId44"/>
    <p:sldId id="278" r:id="rId45"/>
    <p:sldId id="305" r:id="rId46"/>
    <p:sldId id="279" r:id="rId47"/>
    <p:sldId id="263" r:id="rId48"/>
    <p:sldId id="282" r:id="rId49"/>
    <p:sldId id="286" r:id="rId50"/>
    <p:sldId id="301" r:id="rId51"/>
    <p:sldId id="284" r:id="rId52"/>
    <p:sldId id="310" r:id="rId53"/>
    <p:sldId id="309" r:id="rId54"/>
    <p:sldId id="333" r:id="rId55"/>
    <p:sldId id="335" r:id="rId56"/>
    <p:sldId id="336" r:id="rId57"/>
    <p:sldId id="337" r:id="rId58"/>
    <p:sldId id="338" r:id="rId59"/>
    <p:sldId id="339" r:id="rId60"/>
    <p:sldId id="33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yn Ryan" initials="CR" lastIdx="5" clrIdx="0">
    <p:extLst>
      <p:ext uri="{19B8F6BF-5375-455C-9EA6-DF929625EA0E}">
        <p15:presenceInfo xmlns:p15="http://schemas.microsoft.com/office/powerpoint/2012/main" userId="5a1b8a7af0273b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CC6600"/>
    <a:srgbClr val="EAAD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0" autoAdjust="0"/>
    <p:restoredTop sz="94660"/>
  </p:normalViewPr>
  <p:slideViewPr>
    <p:cSldViewPr snapToGrid="0" showGuides="1">
      <p:cViewPr varScale="1">
        <p:scale>
          <a:sx n="74" d="100"/>
          <a:sy n="74" d="100"/>
        </p:scale>
        <p:origin x="4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5BABC-0406-48AB-B894-AD689FFE00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815AFA-D5CB-4858-BF88-1AA07F71E3D4}">
      <dgm:prSet phldrT="[Text]" custT="1"/>
      <dgm:spPr/>
      <dgm:t>
        <a:bodyPr/>
        <a:lstStyle/>
        <a:p>
          <a:r>
            <a:rPr lang="en-US" sz="2400" dirty="0" smtClean="0"/>
            <a:t>Board of Directors</a:t>
          </a:r>
          <a:endParaRPr lang="en-US" sz="2400" dirty="0"/>
        </a:p>
      </dgm:t>
    </dgm:pt>
    <dgm:pt modelId="{9F7ADA93-B1A5-46CC-8AC4-B942F9EE9106}" type="parTrans" cxnId="{DBDEA679-BD21-423B-A565-FB626D125511}">
      <dgm:prSet/>
      <dgm:spPr/>
      <dgm:t>
        <a:bodyPr/>
        <a:lstStyle/>
        <a:p>
          <a:endParaRPr lang="en-US"/>
        </a:p>
      </dgm:t>
    </dgm:pt>
    <dgm:pt modelId="{9AD7AC01-F912-4F21-B42C-030242025CFB}" type="sibTrans" cxnId="{DBDEA679-BD21-423B-A565-FB626D125511}">
      <dgm:prSet/>
      <dgm:spPr/>
      <dgm:t>
        <a:bodyPr/>
        <a:lstStyle/>
        <a:p>
          <a:endParaRPr lang="en-US"/>
        </a:p>
      </dgm:t>
    </dgm:pt>
    <dgm:pt modelId="{DF9601C6-09A2-4CC1-ADA6-79CB9813B452}">
      <dgm:prSet phldrT="[Text]" custT="1"/>
      <dgm:spPr/>
      <dgm:t>
        <a:bodyPr/>
        <a:lstStyle/>
        <a:p>
          <a:r>
            <a:rPr lang="en-US" sz="2400" dirty="0" smtClean="0"/>
            <a:t>Executive leadership</a:t>
          </a:r>
          <a:endParaRPr lang="en-US" sz="2400" dirty="0"/>
        </a:p>
      </dgm:t>
    </dgm:pt>
    <dgm:pt modelId="{26909ED2-BC84-4275-A1EB-6ECBE9B8037A}" type="parTrans" cxnId="{72D957B1-5108-4089-A9C6-31176E580669}">
      <dgm:prSet/>
      <dgm:spPr/>
      <dgm:t>
        <a:bodyPr/>
        <a:lstStyle/>
        <a:p>
          <a:endParaRPr lang="en-US"/>
        </a:p>
      </dgm:t>
    </dgm:pt>
    <dgm:pt modelId="{845D0A23-7042-41C5-A21E-045F9705E847}" type="sibTrans" cxnId="{72D957B1-5108-4089-A9C6-31176E580669}">
      <dgm:prSet/>
      <dgm:spPr/>
      <dgm:t>
        <a:bodyPr/>
        <a:lstStyle/>
        <a:p>
          <a:endParaRPr lang="en-US"/>
        </a:p>
      </dgm:t>
    </dgm:pt>
    <dgm:pt modelId="{7B1FBF83-AE26-4F5A-918D-25F8CE1603DF}">
      <dgm:prSet phldrT="[Text]" custT="1"/>
      <dgm:spPr/>
      <dgm:t>
        <a:bodyPr/>
        <a:lstStyle/>
        <a:p>
          <a:r>
            <a:rPr lang="en-US" sz="2400" dirty="0" smtClean="0"/>
            <a:t>Ministry directors</a:t>
          </a:r>
          <a:r>
            <a:rPr lang="en-US" sz="1900" dirty="0" smtClean="0"/>
            <a:t>	</a:t>
          </a:r>
          <a:endParaRPr lang="en-US" sz="1900" dirty="0"/>
        </a:p>
      </dgm:t>
    </dgm:pt>
    <dgm:pt modelId="{3A0A8793-CF20-4111-8A2E-C34E93EF63E6}" type="parTrans" cxnId="{1018B4A4-2767-4BBE-838C-C6488288E369}">
      <dgm:prSet/>
      <dgm:spPr/>
      <dgm:t>
        <a:bodyPr/>
        <a:lstStyle/>
        <a:p>
          <a:endParaRPr lang="en-US"/>
        </a:p>
      </dgm:t>
    </dgm:pt>
    <dgm:pt modelId="{D376B7AA-5623-41E6-B8C9-E86232A63C73}" type="sibTrans" cxnId="{1018B4A4-2767-4BBE-838C-C6488288E369}">
      <dgm:prSet/>
      <dgm:spPr/>
      <dgm:t>
        <a:bodyPr/>
        <a:lstStyle/>
        <a:p>
          <a:endParaRPr lang="en-US"/>
        </a:p>
      </dgm:t>
    </dgm:pt>
    <dgm:pt modelId="{D951AE3E-8BB4-472D-B4F2-E6B20393A9B0}" type="pres">
      <dgm:prSet presAssocID="{5E45BABC-0406-48AB-B894-AD689FFE0013}" presName="linear" presStyleCnt="0">
        <dgm:presLayoutVars>
          <dgm:dir/>
          <dgm:animLvl val="lvl"/>
          <dgm:resizeHandles val="exact"/>
        </dgm:presLayoutVars>
      </dgm:prSet>
      <dgm:spPr/>
      <dgm:t>
        <a:bodyPr/>
        <a:lstStyle/>
        <a:p>
          <a:endParaRPr lang="en-US"/>
        </a:p>
      </dgm:t>
    </dgm:pt>
    <dgm:pt modelId="{6DABB61C-FD91-48AC-ACF4-3D1F4AEB5DB9}" type="pres">
      <dgm:prSet presAssocID="{3F815AFA-D5CB-4858-BF88-1AA07F71E3D4}" presName="parentLin" presStyleCnt="0"/>
      <dgm:spPr/>
    </dgm:pt>
    <dgm:pt modelId="{4DDEB88C-EEF3-4955-BEF0-79ECAED508F3}" type="pres">
      <dgm:prSet presAssocID="{3F815AFA-D5CB-4858-BF88-1AA07F71E3D4}" presName="parentLeftMargin" presStyleLbl="node1" presStyleIdx="0" presStyleCnt="3"/>
      <dgm:spPr/>
      <dgm:t>
        <a:bodyPr/>
        <a:lstStyle/>
        <a:p>
          <a:endParaRPr lang="en-US"/>
        </a:p>
      </dgm:t>
    </dgm:pt>
    <dgm:pt modelId="{9948396C-4725-4937-AC8D-1202523884E9}" type="pres">
      <dgm:prSet presAssocID="{3F815AFA-D5CB-4858-BF88-1AA07F71E3D4}" presName="parentText" presStyleLbl="node1" presStyleIdx="0" presStyleCnt="3" custScaleY="159238">
        <dgm:presLayoutVars>
          <dgm:chMax val="0"/>
          <dgm:bulletEnabled val="1"/>
        </dgm:presLayoutVars>
      </dgm:prSet>
      <dgm:spPr/>
      <dgm:t>
        <a:bodyPr/>
        <a:lstStyle/>
        <a:p>
          <a:endParaRPr lang="en-US"/>
        </a:p>
      </dgm:t>
    </dgm:pt>
    <dgm:pt modelId="{89672432-F0FA-4568-9504-B45359AC2F8C}" type="pres">
      <dgm:prSet presAssocID="{3F815AFA-D5CB-4858-BF88-1AA07F71E3D4}" presName="negativeSpace" presStyleCnt="0"/>
      <dgm:spPr/>
    </dgm:pt>
    <dgm:pt modelId="{76669206-D474-42CD-A622-1CC4E922A178}" type="pres">
      <dgm:prSet presAssocID="{3F815AFA-D5CB-4858-BF88-1AA07F71E3D4}" presName="childText" presStyleLbl="conFgAcc1" presStyleIdx="0" presStyleCnt="3">
        <dgm:presLayoutVars>
          <dgm:bulletEnabled val="1"/>
        </dgm:presLayoutVars>
      </dgm:prSet>
      <dgm:spPr/>
    </dgm:pt>
    <dgm:pt modelId="{F3A85004-A1E2-4C06-8C8D-0C0A8D541DD8}" type="pres">
      <dgm:prSet presAssocID="{9AD7AC01-F912-4F21-B42C-030242025CFB}" presName="spaceBetweenRectangles" presStyleCnt="0"/>
      <dgm:spPr/>
    </dgm:pt>
    <dgm:pt modelId="{CE5E3F8A-F84D-4EAF-838A-938ECF6BCEAC}" type="pres">
      <dgm:prSet presAssocID="{DF9601C6-09A2-4CC1-ADA6-79CB9813B452}" presName="parentLin" presStyleCnt="0"/>
      <dgm:spPr/>
    </dgm:pt>
    <dgm:pt modelId="{AE464E0E-1B76-403C-A8FF-F0198C853A96}" type="pres">
      <dgm:prSet presAssocID="{DF9601C6-09A2-4CC1-ADA6-79CB9813B452}" presName="parentLeftMargin" presStyleLbl="node1" presStyleIdx="0" presStyleCnt="3"/>
      <dgm:spPr/>
      <dgm:t>
        <a:bodyPr/>
        <a:lstStyle/>
        <a:p>
          <a:endParaRPr lang="en-US"/>
        </a:p>
      </dgm:t>
    </dgm:pt>
    <dgm:pt modelId="{FDABF257-4BEC-46BF-8A3C-4FF2262B89EF}" type="pres">
      <dgm:prSet presAssocID="{DF9601C6-09A2-4CC1-ADA6-79CB9813B452}" presName="parentText" presStyleLbl="node1" presStyleIdx="1" presStyleCnt="3" custScaleY="149571">
        <dgm:presLayoutVars>
          <dgm:chMax val="0"/>
          <dgm:bulletEnabled val="1"/>
        </dgm:presLayoutVars>
      </dgm:prSet>
      <dgm:spPr/>
      <dgm:t>
        <a:bodyPr/>
        <a:lstStyle/>
        <a:p>
          <a:endParaRPr lang="en-US"/>
        </a:p>
      </dgm:t>
    </dgm:pt>
    <dgm:pt modelId="{E5CD5720-D7CF-4BA6-B98E-B9A210B6C329}" type="pres">
      <dgm:prSet presAssocID="{DF9601C6-09A2-4CC1-ADA6-79CB9813B452}" presName="negativeSpace" presStyleCnt="0"/>
      <dgm:spPr/>
    </dgm:pt>
    <dgm:pt modelId="{E802BA33-435F-48AB-A2E8-C228F7469E81}" type="pres">
      <dgm:prSet presAssocID="{DF9601C6-09A2-4CC1-ADA6-79CB9813B452}" presName="childText" presStyleLbl="conFgAcc1" presStyleIdx="1" presStyleCnt="3">
        <dgm:presLayoutVars>
          <dgm:bulletEnabled val="1"/>
        </dgm:presLayoutVars>
      </dgm:prSet>
      <dgm:spPr/>
      <dgm:t>
        <a:bodyPr/>
        <a:lstStyle/>
        <a:p>
          <a:endParaRPr lang="en-US"/>
        </a:p>
      </dgm:t>
    </dgm:pt>
    <dgm:pt modelId="{6A34163D-B38E-49B8-AD6B-67FF54336129}" type="pres">
      <dgm:prSet presAssocID="{845D0A23-7042-41C5-A21E-045F9705E847}" presName="spaceBetweenRectangles" presStyleCnt="0"/>
      <dgm:spPr/>
    </dgm:pt>
    <dgm:pt modelId="{A03E6F85-5C93-44E4-A664-F32072D3B18F}" type="pres">
      <dgm:prSet presAssocID="{7B1FBF83-AE26-4F5A-918D-25F8CE1603DF}" presName="parentLin" presStyleCnt="0"/>
      <dgm:spPr/>
    </dgm:pt>
    <dgm:pt modelId="{18FFD512-8337-4070-A24B-C8BBCDAF2F32}" type="pres">
      <dgm:prSet presAssocID="{7B1FBF83-AE26-4F5A-918D-25F8CE1603DF}" presName="parentLeftMargin" presStyleLbl="node1" presStyleIdx="1" presStyleCnt="3"/>
      <dgm:spPr/>
      <dgm:t>
        <a:bodyPr/>
        <a:lstStyle/>
        <a:p>
          <a:endParaRPr lang="en-US"/>
        </a:p>
      </dgm:t>
    </dgm:pt>
    <dgm:pt modelId="{FB605425-D4E1-4282-A3EF-76787E556BA0}" type="pres">
      <dgm:prSet presAssocID="{7B1FBF83-AE26-4F5A-918D-25F8CE1603DF}" presName="parentText" presStyleLbl="node1" presStyleIdx="2" presStyleCnt="3" custScaleY="145659">
        <dgm:presLayoutVars>
          <dgm:chMax val="0"/>
          <dgm:bulletEnabled val="1"/>
        </dgm:presLayoutVars>
      </dgm:prSet>
      <dgm:spPr/>
      <dgm:t>
        <a:bodyPr/>
        <a:lstStyle/>
        <a:p>
          <a:endParaRPr lang="en-US"/>
        </a:p>
      </dgm:t>
    </dgm:pt>
    <dgm:pt modelId="{91951042-8761-45D1-8C3E-DD1FFF00D43D}" type="pres">
      <dgm:prSet presAssocID="{7B1FBF83-AE26-4F5A-918D-25F8CE1603DF}" presName="negativeSpace" presStyleCnt="0"/>
      <dgm:spPr/>
    </dgm:pt>
    <dgm:pt modelId="{AC74040B-1DE9-4474-BEBF-3C9FE06D9F75}" type="pres">
      <dgm:prSet presAssocID="{7B1FBF83-AE26-4F5A-918D-25F8CE1603DF}" presName="childText" presStyleLbl="conFgAcc1" presStyleIdx="2" presStyleCnt="3">
        <dgm:presLayoutVars>
          <dgm:bulletEnabled val="1"/>
        </dgm:presLayoutVars>
      </dgm:prSet>
      <dgm:spPr/>
    </dgm:pt>
  </dgm:ptLst>
  <dgm:cxnLst>
    <dgm:cxn modelId="{DBDEA679-BD21-423B-A565-FB626D125511}" srcId="{5E45BABC-0406-48AB-B894-AD689FFE0013}" destId="{3F815AFA-D5CB-4858-BF88-1AA07F71E3D4}" srcOrd="0" destOrd="0" parTransId="{9F7ADA93-B1A5-46CC-8AC4-B942F9EE9106}" sibTransId="{9AD7AC01-F912-4F21-B42C-030242025CFB}"/>
    <dgm:cxn modelId="{72D957B1-5108-4089-A9C6-31176E580669}" srcId="{5E45BABC-0406-48AB-B894-AD689FFE0013}" destId="{DF9601C6-09A2-4CC1-ADA6-79CB9813B452}" srcOrd="1" destOrd="0" parTransId="{26909ED2-BC84-4275-A1EB-6ECBE9B8037A}" sibTransId="{845D0A23-7042-41C5-A21E-045F9705E847}"/>
    <dgm:cxn modelId="{873A2ACC-60A8-49B2-A55E-3127E0E38794}" type="presOf" srcId="{3F815AFA-D5CB-4858-BF88-1AA07F71E3D4}" destId="{4DDEB88C-EEF3-4955-BEF0-79ECAED508F3}" srcOrd="0" destOrd="0" presId="urn:microsoft.com/office/officeart/2005/8/layout/list1"/>
    <dgm:cxn modelId="{D1431FE1-33BF-43D7-BF9B-599C69B873B6}" type="presOf" srcId="{DF9601C6-09A2-4CC1-ADA6-79CB9813B452}" destId="{FDABF257-4BEC-46BF-8A3C-4FF2262B89EF}" srcOrd="1" destOrd="0" presId="urn:microsoft.com/office/officeart/2005/8/layout/list1"/>
    <dgm:cxn modelId="{05CAF57B-3593-4E16-8EEF-A784081D9D2B}" type="presOf" srcId="{DF9601C6-09A2-4CC1-ADA6-79CB9813B452}" destId="{AE464E0E-1B76-403C-A8FF-F0198C853A96}" srcOrd="0" destOrd="0" presId="urn:microsoft.com/office/officeart/2005/8/layout/list1"/>
    <dgm:cxn modelId="{5C8C258D-D1D0-4566-A398-8F62636EE74C}" type="presOf" srcId="{7B1FBF83-AE26-4F5A-918D-25F8CE1603DF}" destId="{18FFD512-8337-4070-A24B-C8BBCDAF2F32}" srcOrd="0" destOrd="0" presId="urn:microsoft.com/office/officeart/2005/8/layout/list1"/>
    <dgm:cxn modelId="{5A0B1E78-2567-468A-AB91-0AAD255FF967}" type="presOf" srcId="{3F815AFA-D5CB-4858-BF88-1AA07F71E3D4}" destId="{9948396C-4725-4937-AC8D-1202523884E9}" srcOrd="1" destOrd="0" presId="urn:microsoft.com/office/officeart/2005/8/layout/list1"/>
    <dgm:cxn modelId="{1018B4A4-2767-4BBE-838C-C6488288E369}" srcId="{5E45BABC-0406-48AB-B894-AD689FFE0013}" destId="{7B1FBF83-AE26-4F5A-918D-25F8CE1603DF}" srcOrd="2" destOrd="0" parTransId="{3A0A8793-CF20-4111-8A2E-C34E93EF63E6}" sibTransId="{D376B7AA-5623-41E6-B8C9-E86232A63C73}"/>
    <dgm:cxn modelId="{24066FD9-ED6B-4B71-AD2D-B43EB0052590}" type="presOf" srcId="{5E45BABC-0406-48AB-B894-AD689FFE0013}" destId="{D951AE3E-8BB4-472D-B4F2-E6B20393A9B0}" srcOrd="0" destOrd="0" presId="urn:microsoft.com/office/officeart/2005/8/layout/list1"/>
    <dgm:cxn modelId="{E58A87D3-9366-4C81-8415-8FF611CE38AA}" type="presOf" srcId="{7B1FBF83-AE26-4F5A-918D-25F8CE1603DF}" destId="{FB605425-D4E1-4282-A3EF-76787E556BA0}" srcOrd="1" destOrd="0" presId="urn:microsoft.com/office/officeart/2005/8/layout/list1"/>
    <dgm:cxn modelId="{EF6EC1B4-E705-41B4-BFD9-4DF32A05BA06}" type="presParOf" srcId="{D951AE3E-8BB4-472D-B4F2-E6B20393A9B0}" destId="{6DABB61C-FD91-48AC-ACF4-3D1F4AEB5DB9}" srcOrd="0" destOrd="0" presId="urn:microsoft.com/office/officeart/2005/8/layout/list1"/>
    <dgm:cxn modelId="{79193506-6F4D-479D-89DF-F7942E4C058D}" type="presParOf" srcId="{6DABB61C-FD91-48AC-ACF4-3D1F4AEB5DB9}" destId="{4DDEB88C-EEF3-4955-BEF0-79ECAED508F3}" srcOrd="0" destOrd="0" presId="urn:microsoft.com/office/officeart/2005/8/layout/list1"/>
    <dgm:cxn modelId="{0B6CE053-DF14-4758-92F3-5A62B61A51D2}" type="presParOf" srcId="{6DABB61C-FD91-48AC-ACF4-3D1F4AEB5DB9}" destId="{9948396C-4725-4937-AC8D-1202523884E9}" srcOrd="1" destOrd="0" presId="urn:microsoft.com/office/officeart/2005/8/layout/list1"/>
    <dgm:cxn modelId="{0EA03A7E-9789-4CD3-A180-48012B63574E}" type="presParOf" srcId="{D951AE3E-8BB4-472D-B4F2-E6B20393A9B0}" destId="{89672432-F0FA-4568-9504-B45359AC2F8C}" srcOrd="1" destOrd="0" presId="urn:microsoft.com/office/officeart/2005/8/layout/list1"/>
    <dgm:cxn modelId="{EF976477-1661-4914-B8A1-9E59A0377059}" type="presParOf" srcId="{D951AE3E-8BB4-472D-B4F2-E6B20393A9B0}" destId="{76669206-D474-42CD-A622-1CC4E922A178}" srcOrd="2" destOrd="0" presId="urn:microsoft.com/office/officeart/2005/8/layout/list1"/>
    <dgm:cxn modelId="{6627853A-B9B8-4E35-B311-EEB8ED996D9A}" type="presParOf" srcId="{D951AE3E-8BB4-472D-B4F2-E6B20393A9B0}" destId="{F3A85004-A1E2-4C06-8C8D-0C0A8D541DD8}" srcOrd="3" destOrd="0" presId="urn:microsoft.com/office/officeart/2005/8/layout/list1"/>
    <dgm:cxn modelId="{8F7C57AC-30A1-4C4C-A173-39477EA18831}" type="presParOf" srcId="{D951AE3E-8BB4-472D-B4F2-E6B20393A9B0}" destId="{CE5E3F8A-F84D-4EAF-838A-938ECF6BCEAC}" srcOrd="4" destOrd="0" presId="urn:microsoft.com/office/officeart/2005/8/layout/list1"/>
    <dgm:cxn modelId="{C00D58EC-2D2F-413B-B5D8-32D0AFF9DBCE}" type="presParOf" srcId="{CE5E3F8A-F84D-4EAF-838A-938ECF6BCEAC}" destId="{AE464E0E-1B76-403C-A8FF-F0198C853A96}" srcOrd="0" destOrd="0" presId="urn:microsoft.com/office/officeart/2005/8/layout/list1"/>
    <dgm:cxn modelId="{EDAF174F-0E39-49A7-BAC6-84F8FC591DA8}" type="presParOf" srcId="{CE5E3F8A-F84D-4EAF-838A-938ECF6BCEAC}" destId="{FDABF257-4BEC-46BF-8A3C-4FF2262B89EF}" srcOrd="1" destOrd="0" presId="urn:microsoft.com/office/officeart/2005/8/layout/list1"/>
    <dgm:cxn modelId="{E6F4D997-525D-412F-A32B-6B42EF65FEB0}" type="presParOf" srcId="{D951AE3E-8BB4-472D-B4F2-E6B20393A9B0}" destId="{E5CD5720-D7CF-4BA6-B98E-B9A210B6C329}" srcOrd="5" destOrd="0" presId="urn:microsoft.com/office/officeart/2005/8/layout/list1"/>
    <dgm:cxn modelId="{D54C10BA-CA49-4C48-B164-99AA910B40B8}" type="presParOf" srcId="{D951AE3E-8BB4-472D-B4F2-E6B20393A9B0}" destId="{E802BA33-435F-48AB-A2E8-C228F7469E81}" srcOrd="6" destOrd="0" presId="urn:microsoft.com/office/officeart/2005/8/layout/list1"/>
    <dgm:cxn modelId="{9F9FD468-F33F-43C0-916A-1ACB80DFEEFC}" type="presParOf" srcId="{D951AE3E-8BB4-472D-B4F2-E6B20393A9B0}" destId="{6A34163D-B38E-49B8-AD6B-67FF54336129}" srcOrd="7" destOrd="0" presId="urn:microsoft.com/office/officeart/2005/8/layout/list1"/>
    <dgm:cxn modelId="{087A0833-9B07-4B93-A3F6-030971FF6822}" type="presParOf" srcId="{D951AE3E-8BB4-472D-B4F2-E6B20393A9B0}" destId="{A03E6F85-5C93-44E4-A664-F32072D3B18F}" srcOrd="8" destOrd="0" presId="urn:microsoft.com/office/officeart/2005/8/layout/list1"/>
    <dgm:cxn modelId="{F94CC52F-7DEB-4971-BCEA-0D4D5848D9D4}" type="presParOf" srcId="{A03E6F85-5C93-44E4-A664-F32072D3B18F}" destId="{18FFD512-8337-4070-A24B-C8BBCDAF2F32}" srcOrd="0" destOrd="0" presId="urn:microsoft.com/office/officeart/2005/8/layout/list1"/>
    <dgm:cxn modelId="{B133FDF0-1195-4A9A-A171-A9DA8BBCB6FA}" type="presParOf" srcId="{A03E6F85-5C93-44E4-A664-F32072D3B18F}" destId="{FB605425-D4E1-4282-A3EF-76787E556BA0}" srcOrd="1" destOrd="0" presId="urn:microsoft.com/office/officeart/2005/8/layout/list1"/>
    <dgm:cxn modelId="{BF03FD55-2B45-4D22-91A1-3D5BAB22DADD}" type="presParOf" srcId="{D951AE3E-8BB4-472D-B4F2-E6B20393A9B0}" destId="{91951042-8761-45D1-8C3E-DD1FFF00D43D}" srcOrd="9" destOrd="0" presId="urn:microsoft.com/office/officeart/2005/8/layout/list1"/>
    <dgm:cxn modelId="{FC8F963C-3FF9-4286-ADCC-FC00DF974784}" type="presParOf" srcId="{D951AE3E-8BB4-472D-B4F2-E6B20393A9B0}" destId="{AC74040B-1DE9-4474-BEBF-3C9FE06D9F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3697D-59A5-4C0E-AD9F-3B91AB0BCDC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A4699AD-342A-4E38-BC75-3B80609772DF}">
      <dgm:prSet phldrT="[Text]" custT="1"/>
      <dgm:spPr/>
      <dgm:t>
        <a:bodyPr/>
        <a:lstStyle/>
        <a:p>
          <a:r>
            <a:rPr lang="en-US" sz="2000" dirty="0" smtClean="0"/>
            <a:t>Observation</a:t>
          </a:r>
          <a:endParaRPr lang="en-US" sz="2000" dirty="0"/>
        </a:p>
      </dgm:t>
    </dgm:pt>
    <dgm:pt modelId="{2BC773A5-2531-44E7-BA36-231964DE9F48}" type="parTrans" cxnId="{99DAD6ED-666C-4182-8BF3-CB60496B9111}">
      <dgm:prSet/>
      <dgm:spPr/>
      <dgm:t>
        <a:bodyPr/>
        <a:lstStyle/>
        <a:p>
          <a:endParaRPr lang="en-US"/>
        </a:p>
      </dgm:t>
    </dgm:pt>
    <dgm:pt modelId="{FBDD5A91-F89B-48FC-AC05-D38F04E309DC}" type="sibTrans" cxnId="{99DAD6ED-666C-4182-8BF3-CB60496B9111}">
      <dgm:prSet/>
      <dgm:spPr/>
      <dgm:t>
        <a:bodyPr/>
        <a:lstStyle/>
        <a:p>
          <a:endParaRPr lang="en-US"/>
        </a:p>
      </dgm:t>
    </dgm:pt>
    <dgm:pt modelId="{3EE67E00-20B4-4AC3-96C9-7C03F461BB13}">
      <dgm:prSet phldrT="[Text]" custT="1"/>
      <dgm:spPr/>
      <dgm:t>
        <a:bodyPr/>
        <a:lstStyle/>
        <a:p>
          <a:r>
            <a:rPr lang="en-US" sz="1800" dirty="0"/>
            <a:t>Observe, for instance, a process.  See points of raw data.</a:t>
          </a:r>
        </a:p>
      </dgm:t>
    </dgm:pt>
    <dgm:pt modelId="{E9F4C1E0-DC60-4E33-AE32-259314BA8842}" type="parTrans" cxnId="{735A674A-9021-4A5D-AC2E-F014C110339B}">
      <dgm:prSet/>
      <dgm:spPr/>
      <dgm:t>
        <a:bodyPr/>
        <a:lstStyle/>
        <a:p>
          <a:endParaRPr lang="en-US"/>
        </a:p>
      </dgm:t>
    </dgm:pt>
    <dgm:pt modelId="{CBB0F167-C81A-4AD2-AB21-0429286FFF5A}" type="sibTrans" cxnId="{735A674A-9021-4A5D-AC2E-F014C110339B}">
      <dgm:prSet/>
      <dgm:spPr/>
      <dgm:t>
        <a:bodyPr/>
        <a:lstStyle/>
        <a:p>
          <a:endParaRPr lang="en-US"/>
        </a:p>
      </dgm:t>
    </dgm:pt>
    <dgm:pt modelId="{A2B9D82C-16DD-4BC7-8056-19B8D5954F02}">
      <dgm:prSet phldrT="[Text]" custT="1"/>
      <dgm:spPr/>
      <dgm:t>
        <a:bodyPr/>
        <a:lstStyle/>
        <a:p>
          <a:r>
            <a:rPr lang="en-US" sz="2000" dirty="0" smtClean="0"/>
            <a:t>Quantification</a:t>
          </a:r>
          <a:endParaRPr lang="en-US" sz="2000" dirty="0"/>
        </a:p>
      </dgm:t>
    </dgm:pt>
    <dgm:pt modelId="{0951EAD9-2105-4C66-93C4-D7F96584ECAD}" type="parTrans" cxnId="{2D103527-B1D5-4245-A8B2-2BAC223A3F65}">
      <dgm:prSet/>
      <dgm:spPr/>
      <dgm:t>
        <a:bodyPr/>
        <a:lstStyle/>
        <a:p>
          <a:endParaRPr lang="en-US"/>
        </a:p>
      </dgm:t>
    </dgm:pt>
    <dgm:pt modelId="{D8D556D0-1C50-487B-81A7-30EB66792294}" type="sibTrans" cxnId="{2D103527-B1D5-4245-A8B2-2BAC223A3F65}">
      <dgm:prSet/>
      <dgm:spPr/>
      <dgm:t>
        <a:bodyPr/>
        <a:lstStyle/>
        <a:p>
          <a:endParaRPr lang="en-US"/>
        </a:p>
      </dgm:t>
    </dgm:pt>
    <dgm:pt modelId="{4AE6A767-A5E8-48CA-9B90-2A583E4C989E}">
      <dgm:prSet phldrT="[Text]" custT="1"/>
      <dgm:spPr/>
      <dgm:t>
        <a:bodyPr/>
        <a:lstStyle/>
        <a:p>
          <a:r>
            <a:rPr lang="en-US" sz="1800" dirty="0"/>
            <a:t>Mapping the observations into numbers, </a:t>
          </a:r>
          <a:r>
            <a:rPr lang="en-US" sz="1800" dirty="0" smtClean="0"/>
            <a:t>e.g. </a:t>
          </a:r>
          <a:r>
            <a:rPr lang="en-US" sz="1800" dirty="0"/>
            <a:t>units of something</a:t>
          </a:r>
        </a:p>
      </dgm:t>
    </dgm:pt>
    <dgm:pt modelId="{ECD79244-E2A4-4954-A22F-19A866A3B230}" type="parTrans" cxnId="{A443137B-E7DA-4D45-89AE-24115EFAF22C}">
      <dgm:prSet/>
      <dgm:spPr/>
      <dgm:t>
        <a:bodyPr/>
        <a:lstStyle/>
        <a:p>
          <a:endParaRPr lang="en-US"/>
        </a:p>
      </dgm:t>
    </dgm:pt>
    <dgm:pt modelId="{480B78F6-469C-4668-BDDE-EBD63F196369}" type="sibTrans" cxnId="{A443137B-E7DA-4D45-89AE-24115EFAF22C}">
      <dgm:prSet/>
      <dgm:spPr/>
      <dgm:t>
        <a:bodyPr/>
        <a:lstStyle/>
        <a:p>
          <a:endParaRPr lang="en-US"/>
        </a:p>
      </dgm:t>
    </dgm:pt>
    <dgm:pt modelId="{CED69685-B859-4B72-8601-162C1141FE0C}">
      <dgm:prSet phldrT="[Text]" custT="1"/>
      <dgm:spPr/>
      <dgm:t>
        <a:bodyPr/>
        <a:lstStyle/>
        <a:p>
          <a:r>
            <a:rPr lang="en-US" sz="2000" dirty="0" smtClean="0"/>
            <a:t>Measurement</a:t>
          </a:r>
          <a:endParaRPr lang="en-US" sz="2000" dirty="0"/>
        </a:p>
      </dgm:t>
    </dgm:pt>
    <dgm:pt modelId="{B0E3D207-2B02-4436-9D66-AADD8D8DA331}" type="parTrans" cxnId="{91A09FA0-689E-4164-BEF8-59F4A6A57C76}">
      <dgm:prSet/>
      <dgm:spPr/>
      <dgm:t>
        <a:bodyPr/>
        <a:lstStyle/>
        <a:p>
          <a:endParaRPr lang="en-US"/>
        </a:p>
      </dgm:t>
    </dgm:pt>
    <dgm:pt modelId="{7E1E4FB0-6B76-4AAE-9F7F-B8F339C6A7F8}" type="sibTrans" cxnId="{91A09FA0-689E-4164-BEF8-59F4A6A57C76}">
      <dgm:prSet/>
      <dgm:spPr/>
      <dgm:t>
        <a:bodyPr/>
        <a:lstStyle/>
        <a:p>
          <a:endParaRPr lang="en-US"/>
        </a:p>
      </dgm:t>
    </dgm:pt>
    <dgm:pt modelId="{EF5CEEA9-F458-4E95-B79B-4B383ED6808E}">
      <dgm:prSet phldrT="[Text]" custT="1"/>
      <dgm:spPr/>
      <dgm:t>
        <a:bodyPr/>
        <a:lstStyle/>
        <a:p>
          <a:r>
            <a:rPr lang="en-US" sz="1800" dirty="0"/>
            <a:t>Concrete attributes, </a:t>
          </a:r>
          <a:r>
            <a:rPr lang="en-US" sz="1800" dirty="0" smtClean="0"/>
            <a:t>e.g., </a:t>
          </a:r>
          <a:r>
            <a:rPr lang="en-US" sz="1800" dirty="0"/>
            <a:t>total amount of something</a:t>
          </a:r>
        </a:p>
      </dgm:t>
    </dgm:pt>
    <dgm:pt modelId="{7EFCA743-D2ED-4284-8B69-982C0586DB58}" type="parTrans" cxnId="{C5329FA4-D3BD-4B77-BF89-4404EC112494}">
      <dgm:prSet/>
      <dgm:spPr/>
      <dgm:t>
        <a:bodyPr/>
        <a:lstStyle/>
        <a:p>
          <a:endParaRPr lang="en-US"/>
        </a:p>
      </dgm:t>
    </dgm:pt>
    <dgm:pt modelId="{B714E56D-361D-40B0-8654-FD7B54A0B9EE}" type="sibTrans" cxnId="{C5329FA4-D3BD-4B77-BF89-4404EC112494}">
      <dgm:prSet/>
      <dgm:spPr/>
      <dgm:t>
        <a:bodyPr/>
        <a:lstStyle/>
        <a:p>
          <a:endParaRPr lang="en-US"/>
        </a:p>
      </dgm:t>
    </dgm:pt>
    <dgm:pt modelId="{60AFFA63-0E40-4A78-AB50-79C7230BB894}">
      <dgm:prSet phldrT="[Text]" custT="1"/>
      <dgm:spPr/>
      <dgm:t>
        <a:bodyPr/>
        <a:lstStyle/>
        <a:p>
          <a:r>
            <a:rPr lang="en-US" sz="2000" dirty="0"/>
            <a:t>Metric</a:t>
          </a:r>
        </a:p>
      </dgm:t>
    </dgm:pt>
    <dgm:pt modelId="{564B84E9-5D94-4692-8DA9-B40A4677FF74}" type="parTrans" cxnId="{2DE67BF3-C296-4804-BA19-EAF0535A3A3D}">
      <dgm:prSet/>
      <dgm:spPr/>
      <dgm:t>
        <a:bodyPr/>
        <a:lstStyle/>
        <a:p>
          <a:endParaRPr lang="en-US"/>
        </a:p>
      </dgm:t>
    </dgm:pt>
    <dgm:pt modelId="{A33D27D9-E7E2-4CC6-9380-FD766059ECB7}" type="sibTrans" cxnId="{2DE67BF3-C296-4804-BA19-EAF0535A3A3D}">
      <dgm:prSet/>
      <dgm:spPr/>
      <dgm:t>
        <a:bodyPr/>
        <a:lstStyle/>
        <a:p>
          <a:endParaRPr lang="en-US"/>
        </a:p>
      </dgm:t>
    </dgm:pt>
    <dgm:pt modelId="{3F0E0A8A-2DE7-4162-A20A-51594616BC39}">
      <dgm:prSet phldrT="[Text]" custT="1"/>
      <dgm:spPr/>
      <dgm:t>
        <a:bodyPr/>
        <a:lstStyle/>
        <a:p>
          <a:r>
            <a:rPr lang="en-US" sz="2000" dirty="0"/>
            <a:t>KPI</a:t>
          </a:r>
        </a:p>
      </dgm:t>
    </dgm:pt>
    <dgm:pt modelId="{2AEC59AF-CACA-4955-B36F-9E60078363BA}" type="parTrans" cxnId="{A01EDC7B-3E83-4EB3-8CD8-DFFF8272C82A}">
      <dgm:prSet/>
      <dgm:spPr/>
      <dgm:t>
        <a:bodyPr/>
        <a:lstStyle/>
        <a:p>
          <a:endParaRPr lang="en-US"/>
        </a:p>
      </dgm:t>
    </dgm:pt>
    <dgm:pt modelId="{380E878A-F018-40AF-AF65-8C29BF9D802D}" type="sibTrans" cxnId="{A01EDC7B-3E83-4EB3-8CD8-DFFF8272C82A}">
      <dgm:prSet/>
      <dgm:spPr/>
      <dgm:t>
        <a:bodyPr/>
        <a:lstStyle/>
        <a:p>
          <a:endParaRPr lang="en-US"/>
        </a:p>
      </dgm:t>
    </dgm:pt>
    <dgm:pt modelId="{E360712C-3B84-4ACA-9763-296DFB8D93C0}">
      <dgm:prSet phldrT="[Text]" custT="1"/>
      <dgm:spPr/>
      <dgm:t>
        <a:bodyPr/>
        <a:lstStyle/>
        <a:p>
          <a:r>
            <a:rPr lang="en-US" sz="1800" dirty="0"/>
            <a:t>Derivative, possibly normative, abstract or relative</a:t>
          </a:r>
        </a:p>
      </dgm:t>
    </dgm:pt>
    <dgm:pt modelId="{AB2FF928-3787-4797-9CD8-01E125739954}" type="parTrans" cxnId="{E9C59F43-FFAF-47DD-9A6C-ADBBED3A878C}">
      <dgm:prSet/>
      <dgm:spPr/>
      <dgm:t>
        <a:bodyPr/>
        <a:lstStyle/>
        <a:p>
          <a:endParaRPr lang="en-US"/>
        </a:p>
      </dgm:t>
    </dgm:pt>
    <dgm:pt modelId="{50BB8897-F8AA-4030-BD55-7700982EFFA0}" type="sibTrans" cxnId="{E9C59F43-FFAF-47DD-9A6C-ADBBED3A878C}">
      <dgm:prSet/>
      <dgm:spPr/>
      <dgm:t>
        <a:bodyPr/>
        <a:lstStyle/>
        <a:p>
          <a:endParaRPr lang="en-US"/>
        </a:p>
      </dgm:t>
    </dgm:pt>
    <dgm:pt modelId="{7ACFA53A-1075-4D1D-82DD-47CC4FF6AB75}">
      <dgm:prSet phldrT="[Text]" custT="1"/>
      <dgm:spPr/>
      <dgm:t>
        <a:bodyPr/>
        <a:lstStyle/>
        <a:p>
          <a:r>
            <a:rPr lang="en-US" sz="1800" dirty="0"/>
            <a:t>Ties to mission, performance-oriented </a:t>
          </a:r>
        </a:p>
      </dgm:t>
    </dgm:pt>
    <dgm:pt modelId="{0974840D-18F2-448D-ADC1-8C5599B4E7E7}" type="parTrans" cxnId="{CAEED7EE-CA64-439B-B763-6A4334055C1F}">
      <dgm:prSet/>
      <dgm:spPr/>
      <dgm:t>
        <a:bodyPr/>
        <a:lstStyle/>
        <a:p>
          <a:endParaRPr lang="en-US"/>
        </a:p>
      </dgm:t>
    </dgm:pt>
    <dgm:pt modelId="{3A7D1455-0DA4-480A-954C-ED1EB79C89DE}" type="sibTrans" cxnId="{CAEED7EE-CA64-439B-B763-6A4334055C1F}">
      <dgm:prSet/>
      <dgm:spPr/>
      <dgm:t>
        <a:bodyPr/>
        <a:lstStyle/>
        <a:p>
          <a:endParaRPr lang="en-US"/>
        </a:p>
      </dgm:t>
    </dgm:pt>
    <dgm:pt modelId="{DEF4A070-4D89-430F-977C-DDF6AC833EFA}" type="pres">
      <dgm:prSet presAssocID="{03F3697D-59A5-4C0E-AD9F-3B91AB0BCDC5}" presName="rootnode" presStyleCnt="0">
        <dgm:presLayoutVars>
          <dgm:chMax/>
          <dgm:chPref/>
          <dgm:dir/>
          <dgm:animLvl val="lvl"/>
        </dgm:presLayoutVars>
      </dgm:prSet>
      <dgm:spPr/>
      <dgm:t>
        <a:bodyPr/>
        <a:lstStyle/>
        <a:p>
          <a:endParaRPr lang="en-US"/>
        </a:p>
      </dgm:t>
    </dgm:pt>
    <dgm:pt modelId="{ECE43467-5D3C-48A3-971B-647047FFA256}" type="pres">
      <dgm:prSet presAssocID="{DA4699AD-342A-4E38-BC75-3B80609772DF}" presName="composite" presStyleCnt="0"/>
      <dgm:spPr/>
    </dgm:pt>
    <dgm:pt modelId="{EF7D9EC5-7483-4023-80CE-B68AA5E4665C}" type="pres">
      <dgm:prSet presAssocID="{DA4699AD-342A-4E38-BC75-3B80609772DF}" presName="bentUpArrow1" presStyleLbl="alignImgPlace1" presStyleIdx="0" presStyleCnt="4"/>
      <dgm:spPr/>
    </dgm:pt>
    <dgm:pt modelId="{8136BD8A-42CB-4D60-A4BA-4FB969E14A6D}" type="pres">
      <dgm:prSet presAssocID="{DA4699AD-342A-4E38-BC75-3B80609772DF}" presName="ParentText" presStyleLbl="node1" presStyleIdx="0" presStyleCnt="5" custScaleX="144521">
        <dgm:presLayoutVars>
          <dgm:chMax val="1"/>
          <dgm:chPref val="1"/>
          <dgm:bulletEnabled val="1"/>
        </dgm:presLayoutVars>
      </dgm:prSet>
      <dgm:spPr/>
      <dgm:t>
        <a:bodyPr/>
        <a:lstStyle/>
        <a:p>
          <a:endParaRPr lang="en-US"/>
        </a:p>
      </dgm:t>
    </dgm:pt>
    <dgm:pt modelId="{37D9A29D-1D64-458B-8C23-CEF24B49313C}" type="pres">
      <dgm:prSet presAssocID="{DA4699AD-342A-4E38-BC75-3B80609772DF}" presName="ChildText" presStyleLbl="revTx" presStyleIdx="0" presStyleCnt="5" custScaleX="508532" custLinFactX="100000" custLinFactNeighborX="153693" custLinFactNeighborY="8801">
        <dgm:presLayoutVars>
          <dgm:chMax val="0"/>
          <dgm:chPref val="0"/>
          <dgm:bulletEnabled val="1"/>
        </dgm:presLayoutVars>
      </dgm:prSet>
      <dgm:spPr/>
      <dgm:t>
        <a:bodyPr/>
        <a:lstStyle/>
        <a:p>
          <a:endParaRPr lang="en-US"/>
        </a:p>
      </dgm:t>
    </dgm:pt>
    <dgm:pt modelId="{8FF4EC42-9086-4F74-8B1D-8832B69F457C}" type="pres">
      <dgm:prSet presAssocID="{FBDD5A91-F89B-48FC-AC05-D38F04E309DC}" presName="sibTrans" presStyleCnt="0"/>
      <dgm:spPr/>
    </dgm:pt>
    <dgm:pt modelId="{37D5D66E-A60B-44E1-9E30-2F9E0C1C0152}" type="pres">
      <dgm:prSet presAssocID="{A2B9D82C-16DD-4BC7-8056-19B8D5954F02}" presName="composite" presStyleCnt="0"/>
      <dgm:spPr/>
    </dgm:pt>
    <dgm:pt modelId="{652C51E6-6278-40B5-BBF7-5AF85AE89455}" type="pres">
      <dgm:prSet presAssocID="{A2B9D82C-16DD-4BC7-8056-19B8D5954F02}" presName="bentUpArrow1" presStyleLbl="alignImgPlace1" presStyleIdx="1" presStyleCnt="4" custLinFactNeighborX="-24499" custLinFactNeighborY="4184"/>
      <dgm:spPr/>
    </dgm:pt>
    <dgm:pt modelId="{CDDDE402-FA51-4692-8367-C58E0E694DEA}" type="pres">
      <dgm:prSet presAssocID="{A2B9D82C-16DD-4BC7-8056-19B8D5954F02}" presName="ParentText" presStyleLbl="node1" presStyleIdx="1" presStyleCnt="5" custScaleX="177876" custLinFactNeighborX="-34391" custLinFactNeighborY="-2390">
        <dgm:presLayoutVars>
          <dgm:chMax val="1"/>
          <dgm:chPref val="1"/>
          <dgm:bulletEnabled val="1"/>
        </dgm:presLayoutVars>
      </dgm:prSet>
      <dgm:spPr/>
      <dgm:t>
        <a:bodyPr/>
        <a:lstStyle/>
        <a:p>
          <a:endParaRPr lang="en-US"/>
        </a:p>
      </dgm:t>
    </dgm:pt>
    <dgm:pt modelId="{81F209BA-D11B-4F72-9A33-A2430CBBE194}" type="pres">
      <dgm:prSet presAssocID="{A2B9D82C-16DD-4BC7-8056-19B8D5954F02}" presName="ChildText" presStyleLbl="revTx" presStyleIdx="1" presStyleCnt="5" custScaleX="349431" custScaleY="100824" custLinFactX="46187" custLinFactNeighborX="100000" custLinFactNeighborY="-14345">
        <dgm:presLayoutVars>
          <dgm:chMax val="0"/>
          <dgm:chPref val="0"/>
          <dgm:bulletEnabled val="1"/>
        </dgm:presLayoutVars>
      </dgm:prSet>
      <dgm:spPr/>
      <dgm:t>
        <a:bodyPr/>
        <a:lstStyle/>
        <a:p>
          <a:endParaRPr lang="en-US"/>
        </a:p>
      </dgm:t>
    </dgm:pt>
    <dgm:pt modelId="{183A3AB0-2E80-48F7-B9C7-D6F8875504A0}" type="pres">
      <dgm:prSet presAssocID="{D8D556D0-1C50-487B-81A7-30EB66792294}" presName="sibTrans" presStyleCnt="0"/>
      <dgm:spPr/>
    </dgm:pt>
    <dgm:pt modelId="{17E7B1F4-95AB-418B-AAC7-2BF69DFF8AAB}" type="pres">
      <dgm:prSet presAssocID="{CED69685-B859-4B72-8601-162C1141FE0C}" presName="composite" presStyleCnt="0"/>
      <dgm:spPr/>
    </dgm:pt>
    <dgm:pt modelId="{EA23640A-12CD-4A3C-8688-C8C3694AA6A6}" type="pres">
      <dgm:prSet presAssocID="{CED69685-B859-4B72-8601-162C1141FE0C}" presName="bentUpArrow1" presStyleLbl="alignImgPlace1" presStyleIdx="2" presStyleCnt="4" custLinFactNeighborX="-34298"/>
      <dgm:spPr/>
    </dgm:pt>
    <dgm:pt modelId="{300B4D92-DFE2-40F7-AD1B-06B8C4D973EA}" type="pres">
      <dgm:prSet presAssocID="{CED69685-B859-4B72-8601-162C1141FE0C}" presName="ParentText" presStyleLbl="node1" presStyleIdx="2" presStyleCnt="5" custScaleX="192374" custLinFactNeighborX="-76665" custLinFactNeighborY="-1819">
        <dgm:presLayoutVars>
          <dgm:chMax val="1"/>
          <dgm:chPref val="1"/>
          <dgm:bulletEnabled val="1"/>
        </dgm:presLayoutVars>
      </dgm:prSet>
      <dgm:spPr/>
      <dgm:t>
        <a:bodyPr/>
        <a:lstStyle/>
        <a:p>
          <a:endParaRPr lang="en-US"/>
        </a:p>
      </dgm:t>
    </dgm:pt>
    <dgm:pt modelId="{8845CA47-0616-4D73-93FB-31347F876EC2}" type="pres">
      <dgm:prSet presAssocID="{CED69685-B859-4B72-8601-162C1141FE0C}" presName="ChildText" presStyleLbl="revTx" presStyleIdx="2" presStyleCnt="5" custScaleX="282689" custLinFactNeighborX="64136" custLinFactNeighborY="-2928">
        <dgm:presLayoutVars>
          <dgm:chMax val="0"/>
          <dgm:chPref val="0"/>
          <dgm:bulletEnabled val="1"/>
        </dgm:presLayoutVars>
      </dgm:prSet>
      <dgm:spPr/>
      <dgm:t>
        <a:bodyPr/>
        <a:lstStyle/>
        <a:p>
          <a:endParaRPr lang="en-US"/>
        </a:p>
      </dgm:t>
    </dgm:pt>
    <dgm:pt modelId="{85D4EC8E-8F4B-41C8-B72C-7955D4AA691B}" type="pres">
      <dgm:prSet presAssocID="{7E1E4FB0-6B76-4AAE-9F7F-B8F339C6A7F8}" presName="sibTrans" presStyleCnt="0"/>
      <dgm:spPr/>
    </dgm:pt>
    <dgm:pt modelId="{6D4927C4-29F1-4D6F-A159-81F7B49ACDD9}" type="pres">
      <dgm:prSet presAssocID="{60AFFA63-0E40-4A78-AB50-79C7230BB894}" presName="composite" presStyleCnt="0"/>
      <dgm:spPr/>
    </dgm:pt>
    <dgm:pt modelId="{EB5361C0-C296-4F40-B46E-21EA620B5C20}" type="pres">
      <dgm:prSet presAssocID="{60AFFA63-0E40-4A78-AB50-79C7230BB894}" presName="bentUpArrow1" presStyleLbl="alignImgPlace1" presStyleIdx="3" presStyleCnt="4" custLinFactNeighborX="-55457" custLinFactNeighborY="-1395"/>
      <dgm:spPr/>
    </dgm:pt>
    <dgm:pt modelId="{5CEC8CB7-6FA4-4AD3-BDDF-A86EC668D7CD}" type="pres">
      <dgm:prSet presAssocID="{60AFFA63-0E40-4A78-AB50-79C7230BB894}" presName="ParentText" presStyleLbl="node1" presStyleIdx="3" presStyleCnt="5" custScaleX="103390" custLinFactNeighborX="-37504" custLinFactNeighborY="-1183">
        <dgm:presLayoutVars>
          <dgm:chMax val="1"/>
          <dgm:chPref val="1"/>
          <dgm:bulletEnabled val="1"/>
        </dgm:presLayoutVars>
      </dgm:prSet>
      <dgm:spPr/>
      <dgm:t>
        <a:bodyPr/>
        <a:lstStyle/>
        <a:p>
          <a:endParaRPr lang="en-US"/>
        </a:p>
      </dgm:t>
    </dgm:pt>
    <dgm:pt modelId="{4750A983-5868-47D2-A57E-DF9FD1ACF957}" type="pres">
      <dgm:prSet presAssocID="{60AFFA63-0E40-4A78-AB50-79C7230BB894}" presName="ChildText" presStyleLbl="revTx" presStyleIdx="3" presStyleCnt="5" custScaleX="294829" custLinFactNeighborX="55336" custLinFactNeighborY="-7397">
        <dgm:presLayoutVars>
          <dgm:chMax val="0"/>
          <dgm:chPref val="0"/>
          <dgm:bulletEnabled val="1"/>
        </dgm:presLayoutVars>
      </dgm:prSet>
      <dgm:spPr/>
      <dgm:t>
        <a:bodyPr/>
        <a:lstStyle/>
        <a:p>
          <a:endParaRPr lang="en-US"/>
        </a:p>
      </dgm:t>
    </dgm:pt>
    <dgm:pt modelId="{C67BBD78-B62D-40DB-A8BE-83F16CCE0596}" type="pres">
      <dgm:prSet presAssocID="{A33D27D9-E7E2-4CC6-9380-FD766059ECB7}" presName="sibTrans" presStyleCnt="0"/>
      <dgm:spPr/>
    </dgm:pt>
    <dgm:pt modelId="{1C5E0A92-31FD-4DAD-BBC7-D807F4C9D174}" type="pres">
      <dgm:prSet presAssocID="{3F0E0A8A-2DE7-4162-A20A-51594616BC39}" presName="composite" presStyleCnt="0"/>
      <dgm:spPr/>
    </dgm:pt>
    <dgm:pt modelId="{FF25A334-F44B-4DA0-9571-E64E15F1DCC4}" type="pres">
      <dgm:prSet presAssocID="{3F0E0A8A-2DE7-4162-A20A-51594616BC39}" presName="ParentText" presStyleLbl="node1" presStyleIdx="4" presStyleCnt="5" custScaleX="107626" custLinFactNeighborX="-77041">
        <dgm:presLayoutVars>
          <dgm:chMax val="1"/>
          <dgm:chPref val="1"/>
          <dgm:bulletEnabled val="1"/>
        </dgm:presLayoutVars>
      </dgm:prSet>
      <dgm:spPr/>
      <dgm:t>
        <a:bodyPr/>
        <a:lstStyle/>
        <a:p>
          <a:endParaRPr lang="en-US"/>
        </a:p>
      </dgm:t>
    </dgm:pt>
    <dgm:pt modelId="{9286AE1D-DE21-45AB-9640-B6B2F0FB48D0}" type="pres">
      <dgm:prSet presAssocID="{3F0E0A8A-2DE7-4162-A20A-51594616BC39}" presName="FinalChildText" presStyleLbl="revTx" presStyleIdx="4" presStyleCnt="5" custScaleX="215101" custLinFactNeighborX="-22740" custLinFactNeighborY="1464">
        <dgm:presLayoutVars>
          <dgm:chMax val="0"/>
          <dgm:chPref val="0"/>
          <dgm:bulletEnabled val="1"/>
        </dgm:presLayoutVars>
      </dgm:prSet>
      <dgm:spPr/>
      <dgm:t>
        <a:bodyPr/>
        <a:lstStyle/>
        <a:p>
          <a:endParaRPr lang="en-US"/>
        </a:p>
      </dgm:t>
    </dgm:pt>
  </dgm:ptLst>
  <dgm:cxnLst>
    <dgm:cxn modelId="{FC52A3A5-F667-42BA-9575-ADC56EC69CDE}" type="presOf" srcId="{03F3697D-59A5-4C0E-AD9F-3B91AB0BCDC5}" destId="{DEF4A070-4D89-430F-977C-DDF6AC833EFA}" srcOrd="0" destOrd="0" presId="urn:microsoft.com/office/officeart/2005/8/layout/StepDownProcess"/>
    <dgm:cxn modelId="{63B11352-39E8-47C9-866C-65B039A163A8}" type="presOf" srcId="{3EE67E00-20B4-4AC3-96C9-7C03F461BB13}" destId="{37D9A29D-1D64-458B-8C23-CEF24B49313C}" srcOrd="0" destOrd="0" presId="urn:microsoft.com/office/officeart/2005/8/layout/StepDownProcess"/>
    <dgm:cxn modelId="{CAEED7EE-CA64-439B-B763-6A4334055C1F}" srcId="{3F0E0A8A-2DE7-4162-A20A-51594616BC39}" destId="{7ACFA53A-1075-4D1D-82DD-47CC4FF6AB75}" srcOrd="0" destOrd="0" parTransId="{0974840D-18F2-448D-ADC1-8C5599B4E7E7}" sibTransId="{3A7D1455-0DA4-480A-954C-ED1EB79C89DE}"/>
    <dgm:cxn modelId="{2A1ED17B-851F-4A56-A55F-34DAE195071A}" type="presOf" srcId="{E360712C-3B84-4ACA-9763-296DFB8D93C0}" destId="{4750A983-5868-47D2-A57E-DF9FD1ACF957}" srcOrd="0" destOrd="0" presId="urn:microsoft.com/office/officeart/2005/8/layout/StepDownProcess"/>
    <dgm:cxn modelId="{E9C59F43-FFAF-47DD-9A6C-ADBBED3A878C}" srcId="{60AFFA63-0E40-4A78-AB50-79C7230BB894}" destId="{E360712C-3B84-4ACA-9763-296DFB8D93C0}" srcOrd="0" destOrd="0" parTransId="{AB2FF928-3787-4797-9CD8-01E125739954}" sibTransId="{50BB8897-F8AA-4030-BD55-7700982EFFA0}"/>
    <dgm:cxn modelId="{A20EE547-8279-4779-96A1-C3F066C57639}" type="presOf" srcId="{7ACFA53A-1075-4D1D-82DD-47CC4FF6AB75}" destId="{9286AE1D-DE21-45AB-9640-B6B2F0FB48D0}" srcOrd="0" destOrd="0" presId="urn:microsoft.com/office/officeart/2005/8/layout/StepDownProcess"/>
    <dgm:cxn modelId="{B09DB41E-CB97-4582-A27A-C278F40C207C}" type="presOf" srcId="{A2B9D82C-16DD-4BC7-8056-19B8D5954F02}" destId="{CDDDE402-FA51-4692-8367-C58E0E694DEA}" srcOrd="0" destOrd="0" presId="urn:microsoft.com/office/officeart/2005/8/layout/StepDownProcess"/>
    <dgm:cxn modelId="{91A09FA0-689E-4164-BEF8-59F4A6A57C76}" srcId="{03F3697D-59A5-4C0E-AD9F-3B91AB0BCDC5}" destId="{CED69685-B859-4B72-8601-162C1141FE0C}" srcOrd="2" destOrd="0" parTransId="{B0E3D207-2B02-4436-9D66-AADD8D8DA331}" sibTransId="{7E1E4FB0-6B76-4AAE-9F7F-B8F339C6A7F8}"/>
    <dgm:cxn modelId="{92C2871E-939E-407C-995C-ADAF15DBBE83}" type="presOf" srcId="{EF5CEEA9-F458-4E95-B79B-4B383ED6808E}" destId="{8845CA47-0616-4D73-93FB-31347F876EC2}" srcOrd="0" destOrd="0" presId="urn:microsoft.com/office/officeart/2005/8/layout/StepDownProcess"/>
    <dgm:cxn modelId="{6F5B2CC4-E9C0-4C72-84C4-38916AECF6F5}" type="presOf" srcId="{DA4699AD-342A-4E38-BC75-3B80609772DF}" destId="{8136BD8A-42CB-4D60-A4BA-4FB969E14A6D}" srcOrd="0" destOrd="0" presId="urn:microsoft.com/office/officeart/2005/8/layout/StepDownProcess"/>
    <dgm:cxn modelId="{99DAD6ED-666C-4182-8BF3-CB60496B9111}" srcId="{03F3697D-59A5-4C0E-AD9F-3B91AB0BCDC5}" destId="{DA4699AD-342A-4E38-BC75-3B80609772DF}" srcOrd="0" destOrd="0" parTransId="{2BC773A5-2531-44E7-BA36-231964DE9F48}" sibTransId="{FBDD5A91-F89B-48FC-AC05-D38F04E309DC}"/>
    <dgm:cxn modelId="{F8FDC588-CA20-41BE-8330-32A3447DFDF9}" type="presOf" srcId="{4AE6A767-A5E8-48CA-9B90-2A583E4C989E}" destId="{81F209BA-D11B-4F72-9A33-A2430CBBE194}" srcOrd="0" destOrd="0" presId="urn:microsoft.com/office/officeart/2005/8/layout/StepDownProcess"/>
    <dgm:cxn modelId="{C5329FA4-D3BD-4B77-BF89-4404EC112494}" srcId="{CED69685-B859-4B72-8601-162C1141FE0C}" destId="{EF5CEEA9-F458-4E95-B79B-4B383ED6808E}" srcOrd="0" destOrd="0" parTransId="{7EFCA743-D2ED-4284-8B69-982C0586DB58}" sibTransId="{B714E56D-361D-40B0-8654-FD7B54A0B9EE}"/>
    <dgm:cxn modelId="{2D103527-B1D5-4245-A8B2-2BAC223A3F65}" srcId="{03F3697D-59A5-4C0E-AD9F-3B91AB0BCDC5}" destId="{A2B9D82C-16DD-4BC7-8056-19B8D5954F02}" srcOrd="1" destOrd="0" parTransId="{0951EAD9-2105-4C66-93C4-D7F96584ECAD}" sibTransId="{D8D556D0-1C50-487B-81A7-30EB66792294}"/>
    <dgm:cxn modelId="{AF2B2D09-A091-4889-9EE1-9E289B7E09C3}" type="presOf" srcId="{3F0E0A8A-2DE7-4162-A20A-51594616BC39}" destId="{FF25A334-F44B-4DA0-9571-E64E15F1DCC4}" srcOrd="0" destOrd="0" presId="urn:microsoft.com/office/officeart/2005/8/layout/StepDownProcess"/>
    <dgm:cxn modelId="{A01EDC7B-3E83-4EB3-8CD8-DFFF8272C82A}" srcId="{03F3697D-59A5-4C0E-AD9F-3B91AB0BCDC5}" destId="{3F0E0A8A-2DE7-4162-A20A-51594616BC39}" srcOrd="4" destOrd="0" parTransId="{2AEC59AF-CACA-4955-B36F-9E60078363BA}" sibTransId="{380E878A-F018-40AF-AF65-8C29BF9D802D}"/>
    <dgm:cxn modelId="{A443137B-E7DA-4D45-89AE-24115EFAF22C}" srcId="{A2B9D82C-16DD-4BC7-8056-19B8D5954F02}" destId="{4AE6A767-A5E8-48CA-9B90-2A583E4C989E}" srcOrd="0" destOrd="0" parTransId="{ECD79244-E2A4-4954-A22F-19A866A3B230}" sibTransId="{480B78F6-469C-4668-BDDE-EBD63F196369}"/>
    <dgm:cxn modelId="{218D3E9E-7EC8-48EA-B39C-62ACA6C907BA}" type="presOf" srcId="{CED69685-B859-4B72-8601-162C1141FE0C}" destId="{300B4D92-DFE2-40F7-AD1B-06B8C4D973EA}" srcOrd="0" destOrd="0" presId="urn:microsoft.com/office/officeart/2005/8/layout/StepDownProcess"/>
    <dgm:cxn modelId="{735A674A-9021-4A5D-AC2E-F014C110339B}" srcId="{DA4699AD-342A-4E38-BC75-3B80609772DF}" destId="{3EE67E00-20B4-4AC3-96C9-7C03F461BB13}" srcOrd="0" destOrd="0" parTransId="{E9F4C1E0-DC60-4E33-AE32-259314BA8842}" sibTransId="{CBB0F167-C81A-4AD2-AB21-0429286FFF5A}"/>
    <dgm:cxn modelId="{A3477F99-7F96-45B4-AD99-E4C0114D1BBC}" type="presOf" srcId="{60AFFA63-0E40-4A78-AB50-79C7230BB894}" destId="{5CEC8CB7-6FA4-4AD3-BDDF-A86EC668D7CD}" srcOrd="0" destOrd="0" presId="urn:microsoft.com/office/officeart/2005/8/layout/StepDownProcess"/>
    <dgm:cxn modelId="{2DE67BF3-C296-4804-BA19-EAF0535A3A3D}" srcId="{03F3697D-59A5-4C0E-AD9F-3B91AB0BCDC5}" destId="{60AFFA63-0E40-4A78-AB50-79C7230BB894}" srcOrd="3" destOrd="0" parTransId="{564B84E9-5D94-4692-8DA9-B40A4677FF74}" sibTransId="{A33D27D9-E7E2-4CC6-9380-FD766059ECB7}"/>
    <dgm:cxn modelId="{F6B5AB55-0AE8-44FF-82A0-ED50E4C36D3F}" type="presParOf" srcId="{DEF4A070-4D89-430F-977C-DDF6AC833EFA}" destId="{ECE43467-5D3C-48A3-971B-647047FFA256}" srcOrd="0" destOrd="0" presId="urn:microsoft.com/office/officeart/2005/8/layout/StepDownProcess"/>
    <dgm:cxn modelId="{819496D5-C532-4CB3-B0CE-383AA64E3A64}" type="presParOf" srcId="{ECE43467-5D3C-48A3-971B-647047FFA256}" destId="{EF7D9EC5-7483-4023-80CE-B68AA5E4665C}" srcOrd="0" destOrd="0" presId="urn:microsoft.com/office/officeart/2005/8/layout/StepDownProcess"/>
    <dgm:cxn modelId="{B1C33CB7-2F86-423F-A137-C0930A73F789}" type="presParOf" srcId="{ECE43467-5D3C-48A3-971B-647047FFA256}" destId="{8136BD8A-42CB-4D60-A4BA-4FB969E14A6D}" srcOrd="1" destOrd="0" presId="urn:microsoft.com/office/officeart/2005/8/layout/StepDownProcess"/>
    <dgm:cxn modelId="{785B747D-0969-471A-81D9-8824D343FAF4}" type="presParOf" srcId="{ECE43467-5D3C-48A3-971B-647047FFA256}" destId="{37D9A29D-1D64-458B-8C23-CEF24B49313C}" srcOrd="2" destOrd="0" presId="urn:microsoft.com/office/officeart/2005/8/layout/StepDownProcess"/>
    <dgm:cxn modelId="{8241E9BC-C449-4CA1-BAEA-D77630677595}" type="presParOf" srcId="{DEF4A070-4D89-430F-977C-DDF6AC833EFA}" destId="{8FF4EC42-9086-4F74-8B1D-8832B69F457C}" srcOrd="1" destOrd="0" presId="urn:microsoft.com/office/officeart/2005/8/layout/StepDownProcess"/>
    <dgm:cxn modelId="{7B6C7235-54BE-47A1-9E08-C21BDE9CBAB0}" type="presParOf" srcId="{DEF4A070-4D89-430F-977C-DDF6AC833EFA}" destId="{37D5D66E-A60B-44E1-9E30-2F9E0C1C0152}" srcOrd="2" destOrd="0" presId="urn:microsoft.com/office/officeart/2005/8/layout/StepDownProcess"/>
    <dgm:cxn modelId="{FE76D6B2-B375-4EFE-9F3C-7BED6D5B01F1}" type="presParOf" srcId="{37D5D66E-A60B-44E1-9E30-2F9E0C1C0152}" destId="{652C51E6-6278-40B5-BBF7-5AF85AE89455}" srcOrd="0" destOrd="0" presId="urn:microsoft.com/office/officeart/2005/8/layout/StepDownProcess"/>
    <dgm:cxn modelId="{F6C3EBE1-C2EA-4CB9-BE71-4A664512ABF1}" type="presParOf" srcId="{37D5D66E-A60B-44E1-9E30-2F9E0C1C0152}" destId="{CDDDE402-FA51-4692-8367-C58E0E694DEA}" srcOrd="1" destOrd="0" presId="urn:microsoft.com/office/officeart/2005/8/layout/StepDownProcess"/>
    <dgm:cxn modelId="{EB5C0C4D-956A-40AD-953C-1183438908FA}" type="presParOf" srcId="{37D5D66E-A60B-44E1-9E30-2F9E0C1C0152}" destId="{81F209BA-D11B-4F72-9A33-A2430CBBE194}" srcOrd="2" destOrd="0" presId="urn:microsoft.com/office/officeart/2005/8/layout/StepDownProcess"/>
    <dgm:cxn modelId="{3D89780C-3BF9-448B-A06D-49EFBD9A132B}" type="presParOf" srcId="{DEF4A070-4D89-430F-977C-DDF6AC833EFA}" destId="{183A3AB0-2E80-48F7-B9C7-D6F8875504A0}" srcOrd="3" destOrd="0" presId="urn:microsoft.com/office/officeart/2005/8/layout/StepDownProcess"/>
    <dgm:cxn modelId="{E1F1F6D2-201B-4EC9-9206-7158B3A9DD6F}" type="presParOf" srcId="{DEF4A070-4D89-430F-977C-DDF6AC833EFA}" destId="{17E7B1F4-95AB-418B-AAC7-2BF69DFF8AAB}" srcOrd="4" destOrd="0" presId="urn:microsoft.com/office/officeart/2005/8/layout/StepDownProcess"/>
    <dgm:cxn modelId="{7F75D916-2DD6-4A98-9826-64CFB2F6A9FA}" type="presParOf" srcId="{17E7B1F4-95AB-418B-AAC7-2BF69DFF8AAB}" destId="{EA23640A-12CD-4A3C-8688-C8C3694AA6A6}" srcOrd="0" destOrd="0" presId="urn:microsoft.com/office/officeart/2005/8/layout/StepDownProcess"/>
    <dgm:cxn modelId="{D45DF904-E345-45AE-8562-FBCCF8C7FC3B}" type="presParOf" srcId="{17E7B1F4-95AB-418B-AAC7-2BF69DFF8AAB}" destId="{300B4D92-DFE2-40F7-AD1B-06B8C4D973EA}" srcOrd="1" destOrd="0" presId="urn:microsoft.com/office/officeart/2005/8/layout/StepDownProcess"/>
    <dgm:cxn modelId="{73E7269D-370F-4D74-A2AB-F3BE3F22C94B}" type="presParOf" srcId="{17E7B1F4-95AB-418B-AAC7-2BF69DFF8AAB}" destId="{8845CA47-0616-4D73-93FB-31347F876EC2}" srcOrd="2" destOrd="0" presId="urn:microsoft.com/office/officeart/2005/8/layout/StepDownProcess"/>
    <dgm:cxn modelId="{A23F05BA-7956-4149-8E0D-DD289EAF9ACC}" type="presParOf" srcId="{DEF4A070-4D89-430F-977C-DDF6AC833EFA}" destId="{85D4EC8E-8F4B-41C8-B72C-7955D4AA691B}" srcOrd="5" destOrd="0" presId="urn:microsoft.com/office/officeart/2005/8/layout/StepDownProcess"/>
    <dgm:cxn modelId="{D5E2A0AE-E819-4E64-83E0-24C0BA8D5A15}" type="presParOf" srcId="{DEF4A070-4D89-430F-977C-DDF6AC833EFA}" destId="{6D4927C4-29F1-4D6F-A159-81F7B49ACDD9}" srcOrd="6" destOrd="0" presId="urn:microsoft.com/office/officeart/2005/8/layout/StepDownProcess"/>
    <dgm:cxn modelId="{446D680D-00DE-4F18-B73F-FB776F8E9CF7}" type="presParOf" srcId="{6D4927C4-29F1-4D6F-A159-81F7B49ACDD9}" destId="{EB5361C0-C296-4F40-B46E-21EA620B5C20}" srcOrd="0" destOrd="0" presId="urn:microsoft.com/office/officeart/2005/8/layout/StepDownProcess"/>
    <dgm:cxn modelId="{F6206FB2-03D8-4506-B748-37EE1A1FF168}" type="presParOf" srcId="{6D4927C4-29F1-4D6F-A159-81F7B49ACDD9}" destId="{5CEC8CB7-6FA4-4AD3-BDDF-A86EC668D7CD}" srcOrd="1" destOrd="0" presId="urn:microsoft.com/office/officeart/2005/8/layout/StepDownProcess"/>
    <dgm:cxn modelId="{600368A6-729C-4617-ADF7-B2C55F76C2FD}" type="presParOf" srcId="{6D4927C4-29F1-4D6F-A159-81F7B49ACDD9}" destId="{4750A983-5868-47D2-A57E-DF9FD1ACF957}" srcOrd="2" destOrd="0" presId="urn:microsoft.com/office/officeart/2005/8/layout/StepDownProcess"/>
    <dgm:cxn modelId="{4AA92087-AE5E-4427-9A0B-BBA8414DBE64}" type="presParOf" srcId="{DEF4A070-4D89-430F-977C-DDF6AC833EFA}" destId="{C67BBD78-B62D-40DB-A8BE-83F16CCE0596}" srcOrd="7" destOrd="0" presId="urn:microsoft.com/office/officeart/2005/8/layout/StepDownProcess"/>
    <dgm:cxn modelId="{B4F61FFD-C4AA-43D8-8C64-085CFD84B992}" type="presParOf" srcId="{DEF4A070-4D89-430F-977C-DDF6AC833EFA}" destId="{1C5E0A92-31FD-4DAD-BBC7-D807F4C9D174}" srcOrd="8" destOrd="0" presId="urn:microsoft.com/office/officeart/2005/8/layout/StepDownProcess"/>
    <dgm:cxn modelId="{9E0ABE5A-72F3-4958-A7FF-292DB57F718E}" type="presParOf" srcId="{1C5E0A92-31FD-4DAD-BBC7-D807F4C9D174}" destId="{FF25A334-F44B-4DA0-9571-E64E15F1DCC4}" srcOrd="0" destOrd="0" presId="urn:microsoft.com/office/officeart/2005/8/layout/StepDownProcess"/>
    <dgm:cxn modelId="{A623E54E-E73F-4231-883B-A0ECE5A75265}" type="presParOf" srcId="{1C5E0A92-31FD-4DAD-BBC7-D807F4C9D174}" destId="{9286AE1D-DE21-45AB-9640-B6B2F0FB48D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9206-D474-42CD-A622-1CC4E922A178}">
      <dsp:nvSpPr>
        <dsp:cNvPr id="0" name=""/>
        <dsp:cNvSpPr/>
      </dsp:nvSpPr>
      <dsp:spPr>
        <a:xfrm>
          <a:off x="0" y="731186"/>
          <a:ext cx="4186237"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8396C-4725-4937-AC8D-1202523884E9}">
      <dsp:nvSpPr>
        <dsp:cNvPr id="0" name=""/>
        <dsp:cNvSpPr/>
      </dsp:nvSpPr>
      <dsp:spPr>
        <a:xfrm>
          <a:off x="209311" y="86245"/>
          <a:ext cx="2930365" cy="9401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761" tIns="0" rIns="110761" bIns="0" numCol="1" spcCol="1270" anchor="ctr" anchorCtr="0">
          <a:noAutofit/>
        </a:bodyPr>
        <a:lstStyle/>
        <a:p>
          <a:pPr lvl="0" algn="l" defTabSz="1066800">
            <a:lnSpc>
              <a:spcPct val="90000"/>
            </a:lnSpc>
            <a:spcBef>
              <a:spcPct val="0"/>
            </a:spcBef>
            <a:spcAft>
              <a:spcPct val="35000"/>
            </a:spcAft>
          </a:pPr>
          <a:r>
            <a:rPr lang="en-US" sz="2400" kern="1200" dirty="0" smtClean="0"/>
            <a:t>Board of Directors</a:t>
          </a:r>
          <a:endParaRPr lang="en-US" sz="2400" kern="1200" dirty="0"/>
        </a:p>
      </dsp:txBody>
      <dsp:txXfrm>
        <a:off x="255205" y="132139"/>
        <a:ext cx="2838577" cy="848353"/>
      </dsp:txXfrm>
    </dsp:sp>
    <dsp:sp modelId="{E802BA33-435F-48AB-A2E8-C228F7469E81}">
      <dsp:nvSpPr>
        <dsp:cNvPr id="0" name=""/>
        <dsp:cNvSpPr/>
      </dsp:nvSpPr>
      <dsp:spPr>
        <a:xfrm>
          <a:off x="0" y="1931053"/>
          <a:ext cx="4186237"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BF257-4BEC-46BF-8A3C-4FF2262B89EF}">
      <dsp:nvSpPr>
        <dsp:cNvPr id="0" name=""/>
        <dsp:cNvSpPr/>
      </dsp:nvSpPr>
      <dsp:spPr>
        <a:xfrm>
          <a:off x="209311" y="1343186"/>
          <a:ext cx="2930365" cy="883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761" tIns="0" rIns="110761" bIns="0" numCol="1" spcCol="1270" anchor="ctr" anchorCtr="0">
          <a:noAutofit/>
        </a:bodyPr>
        <a:lstStyle/>
        <a:p>
          <a:pPr lvl="0" algn="l" defTabSz="1066800">
            <a:lnSpc>
              <a:spcPct val="90000"/>
            </a:lnSpc>
            <a:spcBef>
              <a:spcPct val="0"/>
            </a:spcBef>
            <a:spcAft>
              <a:spcPct val="35000"/>
            </a:spcAft>
          </a:pPr>
          <a:r>
            <a:rPr lang="en-US" sz="2400" kern="1200" dirty="0" smtClean="0"/>
            <a:t>Executive leadership</a:t>
          </a:r>
          <a:endParaRPr lang="en-US" sz="2400" kern="1200" dirty="0"/>
        </a:p>
      </dsp:txBody>
      <dsp:txXfrm>
        <a:off x="252419" y="1386294"/>
        <a:ext cx="2844149" cy="796851"/>
      </dsp:txXfrm>
    </dsp:sp>
    <dsp:sp modelId="{AC74040B-1DE9-4474-BEBF-3C9FE06D9F75}">
      <dsp:nvSpPr>
        <dsp:cNvPr id="0" name=""/>
        <dsp:cNvSpPr/>
      </dsp:nvSpPr>
      <dsp:spPr>
        <a:xfrm>
          <a:off x="0" y="3107824"/>
          <a:ext cx="4186237"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05425-D4E1-4282-A3EF-76787E556BA0}">
      <dsp:nvSpPr>
        <dsp:cNvPr id="0" name=""/>
        <dsp:cNvSpPr/>
      </dsp:nvSpPr>
      <dsp:spPr>
        <a:xfrm>
          <a:off x="209311" y="2543053"/>
          <a:ext cx="2930365" cy="8599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761" tIns="0" rIns="110761" bIns="0" numCol="1" spcCol="1270" anchor="ctr" anchorCtr="0">
          <a:noAutofit/>
        </a:bodyPr>
        <a:lstStyle/>
        <a:p>
          <a:pPr lvl="0" algn="l" defTabSz="1066800">
            <a:lnSpc>
              <a:spcPct val="90000"/>
            </a:lnSpc>
            <a:spcBef>
              <a:spcPct val="0"/>
            </a:spcBef>
            <a:spcAft>
              <a:spcPct val="35000"/>
            </a:spcAft>
          </a:pPr>
          <a:r>
            <a:rPr lang="en-US" sz="2400" kern="1200" dirty="0" smtClean="0"/>
            <a:t>Ministry directors</a:t>
          </a:r>
          <a:r>
            <a:rPr lang="en-US" sz="1900" kern="1200" dirty="0" smtClean="0"/>
            <a:t>	</a:t>
          </a:r>
          <a:endParaRPr lang="en-US" sz="1900" kern="1200" dirty="0"/>
        </a:p>
      </dsp:txBody>
      <dsp:txXfrm>
        <a:off x="251291" y="2585033"/>
        <a:ext cx="2846405" cy="776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D9EC5-7483-4023-80CE-B68AA5E4665C}">
      <dsp:nvSpPr>
        <dsp:cNvPr id="0" name=""/>
        <dsp:cNvSpPr/>
      </dsp:nvSpPr>
      <dsp:spPr>
        <a:xfrm rot="5400000">
          <a:off x="965028" y="802795"/>
          <a:ext cx="698661" cy="79540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6BD8A-42CB-4D60-A4BA-4FB969E14A6D}">
      <dsp:nvSpPr>
        <dsp:cNvPr id="0" name=""/>
        <dsp:cNvSpPr/>
      </dsp:nvSpPr>
      <dsp:spPr>
        <a:xfrm>
          <a:off x="518112" y="28315"/>
          <a:ext cx="1699761" cy="82325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Observation</a:t>
          </a:r>
          <a:endParaRPr lang="en-US" sz="2000" kern="1200" dirty="0"/>
        </a:p>
      </dsp:txBody>
      <dsp:txXfrm>
        <a:off x="558307" y="68510"/>
        <a:ext cx="1619371" cy="742865"/>
      </dsp:txXfrm>
    </dsp:sp>
    <dsp:sp modelId="{37D9A29D-1D64-458B-8C23-CEF24B49313C}">
      <dsp:nvSpPr>
        <dsp:cNvPr id="0" name=""/>
        <dsp:cNvSpPr/>
      </dsp:nvSpPr>
      <dsp:spPr>
        <a:xfrm>
          <a:off x="2378862" y="165393"/>
          <a:ext cx="4350023" cy="6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Observe, for instance, a process.  See points of raw data.</a:t>
          </a:r>
        </a:p>
      </dsp:txBody>
      <dsp:txXfrm>
        <a:off x="2378862" y="165393"/>
        <a:ext cx="4350023" cy="665391"/>
      </dsp:txXfrm>
    </dsp:sp>
    <dsp:sp modelId="{652C51E6-6278-40B5-BBF7-5AF85AE89455}">
      <dsp:nvSpPr>
        <dsp:cNvPr id="0" name=""/>
        <dsp:cNvSpPr/>
      </dsp:nvSpPr>
      <dsp:spPr>
        <a:xfrm rot="5400000">
          <a:off x="2744964" y="1756816"/>
          <a:ext cx="698661" cy="79540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DE402-FA51-4692-8367-C58E0E694DEA}">
      <dsp:nvSpPr>
        <dsp:cNvPr id="0" name=""/>
        <dsp:cNvSpPr/>
      </dsp:nvSpPr>
      <dsp:spPr>
        <a:xfrm>
          <a:off x="1892279" y="933428"/>
          <a:ext cx="2092060" cy="82325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Quantification</a:t>
          </a:r>
          <a:endParaRPr lang="en-US" sz="2000" kern="1200" dirty="0"/>
        </a:p>
      </dsp:txBody>
      <dsp:txXfrm>
        <a:off x="1932474" y="973623"/>
        <a:ext cx="2011670" cy="742865"/>
      </dsp:txXfrm>
    </dsp:sp>
    <dsp:sp modelId="{81F209BA-D11B-4F72-9A33-A2430CBBE194}">
      <dsp:nvSpPr>
        <dsp:cNvPr id="0" name=""/>
        <dsp:cNvSpPr/>
      </dsp:nvSpPr>
      <dsp:spPr>
        <a:xfrm>
          <a:off x="4114530" y="933428"/>
          <a:ext cx="2989061" cy="67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Mapping the observations into numbers, </a:t>
          </a:r>
          <a:r>
            <a:rPr lang="en-US" sz="1800" kern="1200" dirty="0" smtClean="0"/>
            <a:t>e.g. </a:t>
          </a:r>
          <a:r>
            <a:rPr lang="en-US" sz="1800" kern="1200" dirty="0"/>
            <a:t>units of something</a:t>
          </a:r>
        </a:p>
      </dsp:txBody>
      <dsp:txXfrm>
        <a:off x="4114530" y="933428"/>
        <a:ext cx="2989061" cy="670874"/>
      </dsp:txXfrm>
    </dsp:sp>
    <dsp:sp modelId="{EA23640A-12CD-4A3C-8688-C8C3694AA6A6}">
      <dsp:nvSpPr>
        <dsp:cNvPr id="0" name=""/>
        <dsp:cNvSpPr/>
      </dsp:nvSpPr>
      <dsp:spPr>
        <a:xfrm rot="5400000">
          <a:off x="4840292" y="2652372"/>
          <a:ext cx="698661" cy="79540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B4D92-DFE2-40F7-AD1B-06B8C4D973EA}">
      <dsp:nvSpPr>
        <dsp:cNvPr id="0" name=""/>
        <dsp:cNvSpPr/>
      </dsp:nvSpPr>
      <dsp:spPr>
        <a:xfrm>
          <a:off x="3483091" y="1862917"/>
          <a:ext cx="2262576" cy="82325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Measurement</a:t>
          </a:r>
          <a:endParaRPr lang="en-US" sz="2000" kern="1200" dirty="0"/>
        </a:p>
      </dsp:txBody>
      <dsp:txXfrm>
        <a:off x="3523286" y="1903112"/>
        <a:ext cx="2182186" cy="742865"/>
      </dsp:txXfrm>
    </dsp:sp>
    <dsp:sp modelId="{8845CA47-0616-4D73-93FB-31347F876EC2}">
      <dsp:nvSpPr>
        <dsp:cNvPr id="0" name=""/>
        <dsp:cNvSpPr/>
      </dsp:nvSpPr>
      <dsp:spPr>
        <a:xfrm>
          <a:off x="5871387" y="1936925"/>
          <a:ext cx="2418144" cy="6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Concrete attributes, </a:t>
          </a:r>
          <a:r>
            <a:rPr lang="en-US" sz="1800" kern="1200" dirty="0" smtClean="0"/>
            <a:t>e.g., </a:t>
          </a:r>
          <a:r>
            <a:rPr lang="en-US" sz="1800" kern="1200" dirty="0"/>
            <a:t>total amount of something</a:t>
          </a:r>
        </a:p>
      </dsp:txBody>
      <dsp:txXfrm>
        <a:off x="5871387" y="1936925"/>
        <a:ext cx="2418144" cy="665391"/>
      </dsp:txXfrm>
    </dsp:sp>
    <dsp:sp modelId="{EB5361C0-C296-4F40-B46E-21EA620B5C20}">
      <dsp:nvSpPr>
        <dsp:cNvPr id="0" name=""/>
        <dsp:cNvSpPr/>
      </dsp:nvSpPr>
      <dsp:spPr>
        <a:xfrm rot="5400000">
          <a:off x="6236719" y="3567413"/>
          <a:ext cx="698661" cy="79540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C8CB7-6FA4-4AD3-BDDF-A86EC668D7CD}">
      <dsp:nvSpPr>
        <dsp:cNvPr id="0" name=""/>
        <dsp:cNvSpPr/>
      </dsp:nvSpPr>
      <dsp:spPr>
        <a:xfrm>
          <a:off x="6031689" y="2792940"/>
          <a:ext cx="1216005" cy="82325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Metric</a:t>
          </a:r>
        </a:p>
      </dsp:txBody>
      <dsp:txXfrm>
        <a:off x="6071884" y="2833135"/>
        <a:ext cx="1135615" cy="742865"/>
      </dsp:txXfrm>
    </dsp:sp>
    <dsp:sp modelId="{4750A983-5868-47D2-A57E-DF9FD1ACF957}">
      <dsp:nvSpPr>
        <dsp:cNvPr id="0" name=""/>
        <dsp:cNvSpPr/>
      </dsp:nvSpPr>
      <dsp:spPr>
        <a:xfrm>
          <a:off x="7308913" y="2831977"/>
          <a:ext cx="2521991" cy="6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Derivative, possibly normative, abstract or relative</a:t>
          </a:r>
        </a:p>
      </dsp:txBody>
      <dsp:txXfrm>
        <a:off x="7308913" y="2831977"/>
        <a:ext cx="2521991" cy="665391"/>
      </dsp:txXfrm>
    </dsp:sp>
    <dsp:sp modelId="{FF25A334-F44B-4DA0-9571-E64E15F1DCC4}">
      <dsp:nvSpPr>
        <dsp:cNvPr id="0" name=""/>
        <dsp:cNvSpPr/>
      </dsp:nvSpPr>
      <dsp:spPr>
        <a:xfrm>
          <a:off x="7654692" y="3727468"/>
          <a:ext cx="1265826" cy="82325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KPI</a:t>
          </a:r>
        </a:p>
      </dsp:txBody>
      <dsp:txXfrm>
        <a:off x="7694887" y="3767663"/>
        <a:ext cx="1185436" cy="742865"/>
      </dsp:txXfrm>
    </dsp:sp>
    <dsp:sp modelId="{9286AE1D-DE21-45AB-9640-B6B2F0FB48D0}">
      <dsp:nvSpPr>
        <dsp:cNvPr id="0" name=""/>
        <dsp:cNvSpPr/>
      </dsp:nvSpPr>
      <dsp:spPr>
        <a:xfrm>
          <a:off x="9094967" y="3815725"/>
          <a:ext cx="1839991" cy="66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Ties to mission, performance-oriented </a:t>
          </a:r>
        </a:p>
      </dsp:txBody>
      <dsp:txXfrm>
        <a:off x="9094967" y="3815725"/>
        <a:ext cx="1839991" cy="6653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F26E-CF99-4B98-8402-2C64A1015E4F}" type="datetimeFigureOut">
              <a:rPr lang="en-US" smtClean="0"/>
              <a:t>9/14/2018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B682A-8CE2-447D-B371-E36588732E9B}" type="slidenum">
              <a:rPr lang="en-US" smtClean="0"/>
              <a:t>‹#›</a:t>
            </a:fld>
            <a:endParaRPr lang="en-US" dirty="0"/>
          </a:p>
        </p:txBody>
      </p:sp>
    </p:spTree>
    <p:extLst>
      <p:ext uri="{BB962C8B-B14F-4D97-AF65-F5344CB8AC3E}">
        <p14:creationId xmlns:p14="http://schemas.microsoft.com/office/powerpoint/2010/main" val="179188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52EB7-2791-4231-96D4-6B7D279AEC52}" type="datetimeFigureOut">
              <a:rPr lang="en-US" smtClean="0"/>
              <a:t>9/14/2018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6C570-08D9-4EFC-9F92-085982EB61BD}" type="slidenum">
              <a:rPr lang="en-US" smtClean="0"/>
              <a:t>‹#›</a:t>
            </a:fld>
            <a:endParaRPr lang="en-US" dirty="0"/>
          </a:p>
        </p:txBody>
      </p:sp>
    </p:spTree>
    <p:extLst>
      <p:ext uri="{BB962C8B-B14F-4D97-AF65-F5344CB8AC3E}">
        <p14:creationId xmlns:p14="http://schemas.microsoft.com/office/powerpoint/2010/main" val="246750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6C570-08D9-4EFC-9F92-085982EB61BD}" type="slidenum">
              <a:rPr lang="en-US" smtClean="0"/>
              <a:t>30</a:t>
            </a:fld>
            <a:endParaRPr lang="en-US" dirty="0"/>
          </a:p>
        </p:txBody>
      </p:sp>
    </p:spTree>
    <p:extLst>
      <p:ext uri="{BB962C8B-B14F-4D97-AF65-F5344CB8AC3E}">
        <p14:creationId xmlns:p14="http://schemas.microsoft.com/office/powerpoint/2010/main" val="209600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04915-1171-426C-9ECD-D96F34A0A8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28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320317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139361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413168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804915-1171-426C-9ECD-D96F34A0A8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24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27221177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25162666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34164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21475066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61DBAC-0457-47E8-BC8C-81CA2563CB96}" type="datetimeFigureOut">
              <a:rPr lang="en-US" smtClean="0"/>
              <a:t>9/14/2018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804915-1171-426C-9ECD-D96F34A0A857}" type="slidenum">
              <a:rPr lang="en-US" smtClean="0"/>
              <a:t>‹#›</a:t>
            </a:fld>
            <a:endParaRPr lang="en-US" dirty="0"/>
          </a:p>
        </p:txBody>
      </p:sp>
    </p:spTree>
    <p:extLst>
      <p:ext uri="{BB962C8B-B14F-4D97-AF65-F5344CB8AC3E}">
        <p14:creationId xmlns:p14="http://schemas.microsoft.com/office/powerpoint/2010/main" val="17830249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1DBAC-0457-47E8-BC8C-81CA2563CB96}"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04915-1171-426C-9ECD-D96F34A0A857}" type="slidenum">
              <a:rPr lang="en-US" smtClean="0"/>
              <a:t>‹#›</a:t>
            </a:fld>
            <a:endParaRPr lang="en-US" dirty="0"/>
          </a:p>
        </p:txBody>
      </p:sp>
    </p:spTree>
    <p:extLst>
      <p:ext uri="{BB962C8B-B14F-4D97-AF65-F5344CB8AC3E}">
        <p14:creationId xmlns:p14="http://schemas.microsoft.com/office/powerpoint/2010/main" val="254296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61DBAC-0457-47E8-BC8C-81CA2563CB96}" type="datetimeFigureOut">
              <a:rPr lang="en-US" smtClean="0"/>
              <a:t>9/14/2018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804915-1171-426C-9ECD-D96F34A0A85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815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baileyconsult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3412901"/>
            <a:ext cx="10058400" cy="682581"/>
          </a:xfrm>
        </p:spPr>
        <p:txBody>
          <a:bodyPr>
            <a:normAutofit fontScale="90000"/>
          </a:bodyPr>
          <a:lstStyle/>
          <a:p>
            <a:r>
              <a:rPr lang="en-US" b="1" dirty="0" smtClean="0"/>
              <a:t/>
            </a:r>
            <a:br>
              <a:rPr lang="en-US" b="1" dirty="0" smtClean="0"/>
            </a:br>
            <a:r>
              <a:rPr lang="en-US" sz="5300" b="1" dirty="0" smtClean="0">
                <a:latin typeface="+mn-lt"/>
              </a:rPr>
              <a:t>Board of Directors Retreat</a:t>
            </a:r>
            <a:endParaRPr lang="en-US" sz="7200" dirty="0">
              <a:latin typeface="+mn-lt"/>
            </a:endParaRPr>
          </a:p>
        </p:txBody>
      </p:sp>
      <p:sp>
        <p:nvSpPr>
          <p:cNvPr id="3" name="Subtitle 2"/>
          <p:cNvSpPr>
            <a:spLocks noGrp="1"/>
          </p:cNvSpPr>
          <p:nvPr>
            <p:ph type="subTitle" idx="1"/>
          </p:nvPr>
        </p:nvSpPr>
        <p:spPr>
          <a:xfrm>
            <a:off x="1100051" y="4455619"/>
            <a:ext cx="10058400" cy="1687603"/>
          </a:xfrm>
        </p:spPr>
        <p:txBody>
          <a:bodyPr>
            <a:normAutofit lnSpcReduction="10000"/>
          </a:bodyPr>
          <a:lstStyle/>
          <a:p>
            <a:r>
              <a:rPr lang="en-US" sz="1900" b="1" dirty="0" smtClean="0">
                <a:solidFill>
                  <a:schemeClr val="accent2"/>
                </a:solidFill>
                <a:effectLst>
                  <a:outerShdw blurRad="38100" dist="38100" dir="2700000" algn="tl">
                    <a:srgbClr val="000000">
                      <a:alpha val="43137"/>
                    </a:srgbClr>
                  </a:outerShdw>
                </a:effectLst>
                <a:latin typeface="+mn-lt"/>
              </a:rPr>
              <a:t>Maggie Bailey, PhD </a:t>
            </a:r>
            <a:r>
              <a:rPr lang="en-US" sz="1900" b="1" dirty="0" smtClean="0">
                <a:solidFill>
                  <a:schemeClr val="accent2"/>
                </a:solidFill>
                <a:effectLst>
                  <a:outerShdw blurRad="38100" dist="38100" dir="2700000" algn="tl">
                    <a:srgbClr val="000000">
                      <a:alpha val="43137"/>
                    </a:srgbClr>
                  </a:outerShdw>
                </a:effectLst>
                <a:latin typeface="+mn-lt"/>
              </a:rPr>
              <a:t>Business (USC), MBA (UC Berkeley)</a:t>
            </a:r>
          </a:p>
          <a:p>
            <a:r>
              <a:rPr lang="en-US" sz="1900" b="1" dirty="0" smtClean="0">
                <a:solidFill>
                  <a:schemeClr val="accent2"/>
                </a:solidFill>
                <a:effectLst>
                  <a:outerShdw blurRad="38100" dist="38100" dir="2700000" algn="tl">
                    <a:srgbClr val="000000">
                      <a:alpha val="43137"/>
                    </a:srgbClr>
                  </a:outerShdw>
                </a:effectLst>
                <a:latin typeface="+mn-lt"/>
                <a:hlinkClick r:id="rId2"/>
              </a:rPr>
              <a:t>mbaileyconsulting@gmail.com</a:t>
            </a:r>
            <a:r>
              <a:rPr lang="en-US" sz="1900" b="1" dirty="0" smtClean="0">
                <a:solidFill>
                  <a:schemeClr val="accent2"/>
                </a:solidFill>
                <a:effectLst>
                  <a:outerShdw blurRad="38100" dist="38100" dir="2700000" algn="tl">
                    <a:srgbClr val="000000">
                      <a:alpha val="43137"/>
                    </a:srgbClr>
                  </a:outerShdw>
                </a:effectLst>
                <a:latin typeface="+mn-lt"/>
              </a:rPr>
              <a:t> </a:t>
            </a:r>
            <a:endParaRPr lang="en-US" sz="1900" b="1" dirty="0" smtClean="0">
              <a:solidFill>
                <a:schemeClr val="accent2"/>
              </a:solidFill>
              <a:effectLst>
                <a:outerShdw blurRad="38100" dist="38100" dir="2700000" algn="tl">
                  <a:srgbClr val="000000">
                    <a:alpha val="43137"/>
                  </a:srgbClr>
                </a:outerShdw>
              </a:effectLst>
              <a:latin typeface="+mn-lt"/>
            </a:endParaRPr>
          </a:p>
          <a:p>
            <a:r>
              <a:rPr lang="en-US" sz="1900" b="1" dirty="0" smtClean="0">
                <a:solidFill>
                  <a:schemeClr val="accent2"/>
                </a:solidFill>
                <a:effectLst>
                  <a:outerShdw blurRad="38100" dist="38100" dir="2700000" algn="tl">
                    <a:srgbClr val="000000">
                      <a:alpha val="43137"/>
                    </a:srgbClr>
                  </a:outerShdw>
                </a:effectLst>
                <a:latin typeface="+mn-lt"/>
              </a:rPr>
              <a:t>P.O. Box 892620, temecula</a:t>
            </a:r>
            <a:r>
              <a:rPr lang="en-US" sz="1900" b="1" dirty="0" smtClean="0">
                <a:solidFill>
                  <a:schemeClr val="accent2"/>
                </a:solidFill>
                <a:effectLst>
                  <a:outerShdw blurRad="38100" dist="38100" dir="2700000" algn="tl">
                    <a:srgbClr val="000000">
                      <a:alpha val="43137"/>
                    </a:srgbClr>
                  </a:outerShdw>
                </a:effectLst>
                <a:latin typeface="+mn-lt"/>
              </a:rPr>
              <a:t>, California 92589</a:t>
            </a:r>
          </a:p>
          <a:p>
            <a:r>
              <a:rPr lang="en-US" sz="1900" b="1" dirty="0" smtClean="0">
                <a:solidFill>
                  <a:schemeClr val="accent2"/>
                </a:solidFill>
                <a:effectLst>
                  <a:outerShdw blurRad="38100" dist="38100" dir="2700000" algn="tl">
                    <a:srgbClr val="000000">
                      <a:alpha val="43137"/>
                    </a:srgbClr>
                  </a:outerShdw>
                </a:effectLst>
                <a:latin typeface="+mn-lt"/>
              </a:rPr>
              <a:t>(951) 757-5678</a:t>
            </a:r>
            <a:endParaRPr lang="en-US" sz="1900" b="1" dirty="0" smtClean="0">
              <a:solidFill>
                <a:schemeClr val="accent2"/>
              </a:solidFill>
              <a:effectLst>
                <a:outerShdw blurRad="38100" dist="38100" dir="2700000" algn="tl">
                  <a:srgbClr val="000000">
                    <a:alpha val="43137"/>
                  </a:srgbClr>
                </a:outerShdw>
              </a:effectLst>
              <a:latin typeface="+mn-lt"/>
            </a:endParaRPr>
          </a:p>
          <a:p>
            <a:endParaRPr lang="en-US" dirty="0"/>
          </a:p>
        </p:txBody>
      </p:sp>
      <p:pic>
        <p:nvPicPr>
          <p:cNvPr id="4" name="Picture 2" descr="http://www.nazarene.org/sites/default/files/onelord/art/baptis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7735" y="123650"/>
            <a:ext cx="5228823" cy="28771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16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152356"/>
            <a:ext cx="10058400" cy="4081019"/>
          </a:xfrm>
        </p:spPr>
        <p:txBody>
          <a:bodyPr>
            <a:normAutofit/>
          </a:bodyPr>
          <a:lstStyle/>
          <a:p>
            <a:r>
              <a:rPr lang="en-US" sz="2000" dirty="0" smtClean="0"/>
              <a:t>What are the two or three most critical requirements for leadership, given the ministry’s expected challenges and future opportunities?</a:t>
            </a:r>
          </a:p>
          <a:p>
            <a:r>
              <a:rPr lang="en-US" sz="2000" dirty="0" smtClean="0"/>
              <a:t>What are the two or three most distinctive talents required of the leadership team over the next decade?  Are they staying current on changes in national standards, international ministry context and technology?</a:t>
            </a:r>
          </a:p>
          <a:p>
            <a:r>
              <a:rPr lang="en-US" sz="2000" dirty="0" smtClean="0"/>
              <a:t>Is there a convergence between the several criteria that best define a strategic match between the financial leadership requirements and the ministry’s capabilities at a given moment?</a:t>
            </a:r>
          </a:p>
          <a:p>
            <a:r>
              <a:rPr lang="en-US" sz="2000" dirty="0" smtClean="0"/>
              <a:t>Does the Board have strong leadership that can support the strategic and financial ministry team and mission.  </a:t>
            </a:r>
            <a:endParaRPr lang="en-US" sz="2000" dirty="0" smtClean="0"/>
          </a:p>
          <a:p>
            <a:r>
              <a:rPr lang="en-US" dirty="0" smtClean="0"/>
              <a:t>Do board members have potential conflicts of interests (e.g. relatives, contractors, employees, related entity, etc.) </a:t>
            </a:r>
            <a:endParaRPr lang="en-US" sz="2000" dirty="0"/>
          </a:p>
        </p:txBody>
      </p:sp>
      <p:sp>
        <p:nvSpPr>
          <p:cNvPr id="4" name="Title 3"/>
          <p:cNvSpPr>
            <a:spLocks noGrp="1"/>
          </p:cNvSpPr>
          <p:nvPr>
            <p:ph type="title"/>
          </p:nvPr>
        </p:nvSpPr>
        <p:spPr/>
        <p:txBody>
          <a:bodyPr>
            <a:normAutofit/>
          </a:bodyPr>
          <a:lstStyle/>
          <a:p>
            <a:r>
              <a:rPr lang="en-US" sz="4000" b="1" dirty="0" smtClean="0">
                <a:solidFill>
                  <a:schemeClr val="tx1"/>
                </a:solidFill>
                <a:effectLst>
                  <a:outerShdw blurRad="38100" dist="38100" dir="2700000" algn="tl">
                    <a:srgbClr val="000000">
                      <a:alpha val="43137"/>
                    </a:srgbClr>
                  </a:outerShdw>
                </a:effectLst>
              </a:rPr>
              <a:t>Does your ministry have the right combination of people in key decision-making roles?</a:t>
            </a:r>
            <a:endParaRPr lang="en-US"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9356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a Board Profile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Board Competencies</a:t>
            </a:r>
          </a:p>
          <a:p>
            <a:pPr marL="457200" indent="-457200">
              <a:buFont typeface="+mj-lt"/>
              <a:buAutoNum type="arabicPeriod"/>
            </a:pPr>
            <a:r>
              <a:rPr lang="en-US" dirty="0" smtClean="0"/>
              <a:t>Skills and Experience</a:t>
            </a:r>
          </a:p>
          <a:p>
            <a:pPr marL="749808" lvl="1" indent="-457200">
              <a:buFont typeface="+mj-lt"/>
              <a:buAutoNum type="alphaLcParenR"/>
            </a:pPr>
            <a:r>
              <a:rPr lang="en-US" dirty="0" smtClean="0"/>
              <a:t>Ministry knowledge</a:t>
            </a:r>
          </a:p>
          <a:p>
            <a:pPr marL="749808" lvl="1" indent="-457200">
              <a:buFont typeface="+mj-lt"/>
              <a:buAutoNum type="alphaLcParenR"/>
            </a:pPr>
            <a:r>
              <a:rPr lang="en-US" dirty="0" smtClean="0"/>
              <a:t>Financial expertise</a:t>
            </a:r>
          </a:p>
          <a:p>
            <a:pPr marL="749808" lvl="1" indent="-457200">
              <a:buFont typeface="+mj-lt"/>
              <a:buAutoNum type="alphaLcParenR"/>
            </a:pPr>
            <a:r>
              <a:rPr lang="en-US" dirty="0" smtClean="0"/>
              <a:t>Fund development</a:t>
            </a:r>
          </a:p>
          <a:p>
            <a:pPr marL="749808" lvl="1" indent="-457200">
              <a:buFont typeface="+mj-lt"/>
              <a:buAutoNum type="alphaLcParenR"/>
            </a:pPr>
            <a:r>
              <a:rPr lang="en-US" dirty="0" smtClean="0"/>
              <a:t>Marketing</a:t>
            </a:r>
          </a:p>
          <a:p>
            <a:pPr marL="749808" lvl="1" indent="-457200">
              <a:buFont typeface="+mj-lt"/>
              <a:buAutoNum type="alphaLcParenR"/>
            </a:pPr>
            <a:r>
              <a:rPr lang="en-US" dirty="0" smtClean="0"/>
              <a:t>President/ Executive experience</a:t>
            </a:r>
          </a:p>
          <a:p>
            <a:pPr marL="457200" indent="-457200">
              <a:buFont typeface="+mj-lt"/>
              <a:buAutoNum type="arabicPeriod"/>
            </a:pPr>
            <a:r>
              <a:rPr lang="en-US" dirty="0" smtClean="0"/>
              <a:t>Individual Attributes</a:t>
            </a:r>
          </a:p>
          <a:p>
            <a:pPr marL="749808" lvl="1" indent="-457200">
              <a:buFont typeface="+mj-lt"/>
              <a:buAutoNum type="alphaLcParenR"/>
            </a:pPr>
            <a:r>
              <a:rPr lang="en-US" dirty="0" smtClean="0"/>
              <a:t>Independence</a:t>
            </a:r>
          </a:p>
          <a:p>
            <a:pPr marL="749808" lvl="1" indent="-457200">
              <a:buFont typeface="+mj-lt"/>
              <a:buAutoNum type="alphaLcParenR"/>
            </a:pPr>
            <a:r>
              <a:rPr lang="en-US" dirty="0" smtClean="0"/>
              <a:t>Business acumen</a:t>
            </a:r>
          </a:p>
          <a:p>
            <a:pPr marL="749808" lvl="1" indent="-457200">
              <a:buFont typeface="+mj-lt"/>
              <a:buAutoNum type="alphaLcParenR"/>
            </a:pPr>
            <a:r>
              <a:rPr lang="en-US" dirty="0" smtClean="0"/>
              <a:t>Ministry Teamwork</a:t>
            </a:r>
          </a:p>
          <a:p>
            <a:pPr marL="749808" lvl="1" indent="-457200">
              <a:buFont typeface="+mj-lt"/>
              <a:buAutoNum type="alphaLcParenR"/>
            </a:pPr>
            <a:r>
              <a:rPr lang="en-US" dirty="0" smtClean="0"/>
              <a:t>Public reputation/ </a:t>
            </a:r>
            <a:r>
              <a:rPr lang="en-US" dirty="0" smtClean="0"/>
              <a:t>speaking</a:t>
            </a:r>
          </a:p>
          <a:p>
            <a:pPr marL="749808" lvl="1" indent="-457200">
              <a:buFont typeface="+mj-lt"/>
              <a:buAutoNum type="alphaLcParenR"/>
            </a:pPr>
            <a:r>
              <a:rPr lang="en-US" dirty="0" smtClean="0"/>
              <a:t>Deep spiritual life</a:t>
            </a:r>
          </a:p>
          <a:p>
            <a:pPr marL="749808" lvl="1" indent="-457200">
              <a:buFont typeface="+mj-lt"/>
              <a:buAutoNum type="alphaLcParenR"/>
            </a:pPr>
            <a:r>
              <a:rPr lang="en-US" dirty="0" smtClean="0"/>
              <a:t>Impeccable reputation </a:t>
            </a:r>
            <a:endParaRPr lang="en-US" dirty="0" smtClean="0"/>
          </a:p>
        </p:txBody>
      </p:sp>
      <p:sp>
        <p:nvSpPr>
          <p:cNvPr id="7" name="Content Placeholder 6"/>
          <p:cNvSpPr>
            <a:spLocks noGrp="1"/>
          </p:cNvSpPr>
          <p:nvPr>
            <p:ph sz="half" idx="2"/>
          </p:nvPr>
        </p:nvSpPr>
        <p:spPr/>
        <p:txBody>
          <a:bodyPr>
            <a:normAutofit fontScale="92500" lnSpcReduction="20000"/>
          </a:bodyPr>
          <a:lstStyle/>
          <a:p>
            <a:pPr marL="457200" indent="-457200">
              <a:buFont typeface="+mj-lt"/>
              <a:buAutoNum type="arabicPeriod" startAt="3"/>
            </a:pPr>
            <a:r>
              <a:rPr lang="en-US" dirty="0" smtClean="0"/>
              <a:t>Representational Factors</a:t>
            </a:r>
          </a:p>
          <a:p>
            <a:pPr marL="749808" lvl="1" indent="-457200">
              <a:buFont typeface="+mj-lt"/>
              <a:buAutoNum type="alphaLcParenR"/>
            </a:pPr>
            <a:r>
              <a:rPr lang="en-US" dirty="0" smtClean="0"/>
              <a:t>Geographical</a:t>
            </a:r>
          </a:p>
          <a:p>
            <a:pPr marL="749808" lvl="1" indent="-457200">
              <a:buFont typeface="+mj-lt"/>
              <a:buAutoNum type="alphaLcParenR"/>
            </a:pPr>
            <a:r>
              <a:rPr lang="en-US" dirty="0" smtClean="0"/>
              <a:t>Gender, ethnic, and racial diversity</a:t>
            </a:r>
          </a:p>
          <a:p>
            <a:pPr marL="749808" lvl="1" indent="-457200">
              <a:buFont typeface="+mj-lt"/>
              <a:buAutoNum type="alphaLcParenR"/>
            </a:pPr>
            <a:r>
              <a:rPr lang="en-US" dirty="0" smtClean="0"/>
              <a:t>International </a:t>
            </a:r>
          </a:p>
          <a:p>
            <a:pPr marL="749808" lvl="1" indent="-457200">
              <a:buFont typeface="+mj-lt"/>
              <a:buAutoNum type="alphaLcParenR"/>
            </a:pPr>
            <a:r>
              <a:rPr lang="en-US" dirty="0" smtClean="0"/>
              <a:t>Donor knowledge</a:t>
            </a:r>
          </a:p>
          <a:p>
            <a:pPr marL="749808" lvl="1" indent="-457200">
              <a:buFont typeface="+mj-lt"/>
              <a:buAutoNum type="alphaLcParenR"/>
            </a:pPr>
            <a:r>
              <a:rPr lang="en-US" dirty="0" smtClean="0"/>
              <a:t>Age demographic (e.g. millennial)</a:t>
            </a:r>
          </a:p>
          <a:p>
            <a:pPr marL="749808" lvl="1" indent="-457200">
              <a:buFont typeface="+mj-lt"/>
              <a:buAutoNum type="alphaLcParenR"/>
            </a:pPr>
            <a:endParaRPr lang="en-US" dirty="0"/>
          </a:p>
          <a:p>
            <a:pPr marL="292608" lvl="1" indent="0">
              <a:lnSpc>
                <a:spcPct val="110000"/>
              </a:lnSpc>
              <a:buNone/>
            </a:pPr>
            <a:r>
              <a:rPr lang="en-US" b="1" i="1" dirty="0" smtClean="0"/>
              <a:t>What kinds of experience and expertise will enable the board to ask the right questions and engage in informed discussions as it tackles the strategic issues the ministry is likely to face over the next decade?</a:t>
            </a:r>
            <a:endParaRPr lang="en-US" b="1" i="1" dirty="0"/>
          </a:p>
        </p:txBody>
      </p:sp>
    </p:spTree>
    <p:extLst>
      <p:ext uri="{BB962C8B-B14F-4D97-AF65-F5344CB8AC3E}">
        <p14:creationId xmlns:p14="http://schemas.microsoft.com/office/powerpoint/2010/main" val="108042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Board of Directors Profile </a:t>
            </a:r>
            <a:r>
              <a:rPr lang="en-US" b="1" dirty="0" smtClean="0"/>
              <a:t>Exercise</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36" y="2189409"/>
            <a:ext cx="7428534" cy="3709115"/>
          </a:xfrm>
          <a:prstGeom prst="rect">
            <a:avLst/>
          </a:prstGeom>
        </p:spPr>
      </p:pic>
      <p:sp>
        <p:nvSpPr>
          <p:cNvPr id="4" name="Content Placeholder 3"/>
          <p:cNvSpPr>
            <a:spLocks noGrp="1"/>
          </p:cNvSpPr>
          <p:nvPr>
            <p:ph idx="1"/>
          </p:nvPr>
        </p:nvSpPr>
        <p:spPr>
          <a:xfrm>
            <a:off x="2412213" y="2009104"/>
            <a:ext cx="7428534" cy="4134119"/>
          </a:xfrm>
        </p:spPr>
        <p:txBody>
          <a:bodyPr/>
          <a:lstStyle/>
          <a:p>
            <a:pPr algn="ctr"/>
            <a:endParaRPr lang="en-US" dirty="0"/>
          </a:p>
        </p:txBody>
      </p:sp>
    </p:spTree>
    <p:extLst>
      <p:ext uri="{BB962C8B-B14F-4D97-AF65-F5344CB8AC3E}">
        <p14:creationId xmlns:p14="http://schemas.microsoft.com/office/powerpoint/2010/main" val="1319403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40" y="8084820"/>
            <a:ext cx="13049373" cy="644405"/>
          </a:xfrm>
        </p:spPr>
        <p:txBody>
          <a:bodyPr/>
          <a:lstStyle/>
          <a:p>
            <a:r>
              <a:rPr lang="en-US" dirty="0" smtClean="0"/>
              <a:t>Board Member Self-Evaluation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82580" y="5456262"/>
            <a:ext cx="10663707" cy="594360"/>
          </a:xfrm>
        </p:spPr>
        <p:txBody>
          <a:bodyPr>
            <a:noAutofit/>
          </a:bodyPr>
          <a:lstStyle/>
          <a:p>
            <a:r>
              <a:rPr lang="en-US" sz="4800" dirty="0" smtClean="0"/>
              <a:t>Exercise:  Board Member Self-Evaluation</a:t>
            </a:r>
            <a:endParaRPr lang="en-US" sz="4800" dirty="0"/>
          </a:p>
        </p:txBody>
      </p:sp>
      <p:pic>
        <p:nvPicPr>
          <p:cNvPr id="2050" name="Picture 2" descr="http://www.africanenterprise.org/wp-content/uploads/2016/01/16515507440_f2226ef879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91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67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and Management Expectations</a:t>
            </a:r>
            <a:endParaRPr lang="en-US" dirty="0"/>
          </a:p>
        </p:txBody>
      </p:sp>
      <p:sp>
        <p:nvSpPr>
          <p:cNvPr id="3" name="Content Placeholder 2"/>
          <p:cNvSpPr>
            <a:spLocks noGrp="1"/>
          </p:cNvSpPr>
          <p:nvPr>
            <p:ph sz="half" idx="1"/>
          </p:nvPr>
        </p:nvSpPr>
        <p:spPr>
          <a:xfrm>
            <a:off x="1097279" y="1845734"/>
            <a:ext cx="8420208" cy="4023360"/>
          </a:xfrm>
        </p:spPr>
        <p:txBody>
          <a:bodyPr>
            <a:normAutofit/>
          </a:bodyPr>
          <a:lstStyle/>
          <a:p>
            <a:pPr marL="457200" indent="-457200">
              <a:buFont typeface="+mj-lt"/>
              <a:buAutoNum type="arabicPeriod"/>
            </a:pPr>
            <a:r>
              <a:rPr lang="en-US" sz="2400" dirty="0" smtClean="0"/>
              <a:t>Management expectations of the board</a:t>
            </a:r>
          </a:p>
          <a:p>
            <a:pPr marL="457200" indent="-457200">
              <a:buFont typeface="+mj-lt"/>
              <a:buAutoNum type="arabicPeriod"/>
            </a:pPr>
            <a:r>
              <a:rPr lang="en-US" sz="2400" dirty="0" smtClean="0"/>
              <a:t>Board expectations of management</a:t>
            </a:r>
          </a:p>
          <a:p>
            <a:pPr marL="457200" indent="-457200">
              <a:buFont typeface="+mj-lt"/>
              <a:buAutoNum type="arabicPeriod"/>
            </a:pPr>
            <a:r>
              <a:rPr lang="en-US" sz="2400" dirty="0" smtClean="0"/>
              <a:t>Desired climate and culture of the board</a:t>
            </a:r>
          </a:p>
          <a:p>
            <a:pPr marL="457200" indent="-457200">
              <a:buFont typeface="+mj-lt"/>
              <a:buAutoNum type="arabicPeriod"/>
            </a:pPr>
            <a:r>
              <a:rPr lang="en-US" sz="2400" dirty="0" smtClean="0"/>
              <a:t>Working relationship between the board and management</a:t>
            </a:r>
          </a:p>
          <a:p>
            <a:pPr marL="457200" indent="-457200">
              <a:buFont typeface="+mj-lt"/>
              <a:buAutoNum type="arabicPeriod"/>
            </a:pPr>
            <a:endParaRPr lang="en-US" sz="2400" dirty="0"/>
          </a:p>
        </p:txBody>
      </p:sp>
    </p:spTree>
    <p:extLst>
      <p:ext uri="{BB962C8B-B14F-4D97-AF65-F5344CB8AC3E}">
        <p14:creationId xmlns:p14="http://schemas.microsoft.com/office/powerpoint/2010/main" val="380754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and Management Expectations</a:t>
            </a:r>
            <a:endParaRPr lang="en-US" dirty="0"/>
          </a:p>
        </p:txBody>
      </p:sp>
      <p:sp>
        <p:nvSpPr>
          <p:cNvPr id="4" name="Content Placeholder 3"/>
          <p:cNvSpPr>
            <a:spLocks noGrp="1"/>
          </p:cNvSpPr>
          <p:nvPr>
            <p:ph sz="half" idx="2"/>
          </p:nvPr>
        </p:nvSpPr>
        <p:spPr>
          <a:xfrm>
            <a:off x="1188720" y="1910130"/>
            <a:ext cx="9848474" cy="4023360"/>
          </a:xfrm>
        </p:spPr>
        <p:txBody>
          <a:bodyPr>
            <a:normAutofit/>
          </a:bodyPr>
          <a:lstStyle/>
          <a:p>
            <a:r>
              <a:rPr lang="en-US" b="1" dirty="0" smtClean="0"/>
              <a:t>What </a:t>
            </a:r>
            <a:r>
              <a:rPr lang="en-US" b="1" dirty="0" smtClean="0"/>
              <a:t>the </a:t>
            </a:r>
            <a:r>
              <a:rPr lang="en-US" b="1" dirty="0" smtClean="0"/>
              <a:t>Chair </a:t>
            </a:r>
            <a:r>
              <a:rPr lang="en-US" b="1" dirty="0" smtClean="0"/>
              <a:t>of the Board Expects </a:t>
            </a:r>
            <a:r>
              <a:rPr lang="en-US" b="1" dirty="0" smtClean="0"/>
              <a:t>from the Board </a:t>
            </a:r>
            <a:r>
              <a:rPr lang="en-US" b="1" dirty="0" smtClean="0"/>
              <a:t>members</a:t>
            </a:r>
            <a:endParaRPr lang="en-US" b="1" dirty="0"/>
          </a:p>
          <a:p>
            <a:pPr marL="457200" indent="-457200">
              <a:buFont typeface="+mj-lt"/>
              <a:buAutoNum type="arabicPeriod"/>
            </a:pPr>
            <a:r>
              <a:rPr lang="en-US" dirty="0" smtClean="0"/>
              <a:t>Preparation for the board meetings</a:t>
            </a:r>
          </a:p>
          <a:p>
            <a:pPr marL="457200" indent="-457200">
              <a:buFont typeface="+mj-lt"/>
              <a:buAutoNum type="arabicPeriod"/>
            </a:pPr>
            <a:r>
              <a:rPr lang="en-US" dirty="0" smtClean="0"/>
              <a:t>Effective engagement at board meetings and active committee service</a:t>
            </a:r>
            <a:endParaRPr lang="en-US" dirty="0" smtClean="0"/>
          </a:p>
          <a:p>
            <a:pPr marL="457200" indent="-457200">
              <a:buFont typeface="+mj-lt"/>
              <a:buAutoNum type="arabicPeriod"/>
            </a:pPr>
            <a:r>
              <a:rPr lang="en-US" dirty="0" smtClean="0"/>
              <a:t>P</a:t>
            </a:r>
            <a:r>
              <a:rPr lang="en-US" dirty="0" smtClean="0"/>
              <a:t>articipation and support of the ministry throughout the board members time of service</a:t>
            </a:r>
            <a:endParaRPr lang="en-US" dirty="0" smtClean="0"/>
          </a:p>
          <a:p>
            <a:pPr marL="457200" indent="-457200">
              <a:buFont typeface="+mj-lt"/>
              <a:buAutoNum type="arabicPeriod"/>
            </a:pPr>
            <a:r>
              <a:rPr lang="en-US" dirty="0" smtClean="0"/>
              <a:t>Mutual </a:t>
            </a:r>
            <a:r>
              <a:rPr lang="en-US" dirty="0" smtClean="0"/>
              <a:t>respect and constructive participation</a:t>
            </a:r>
            <a:endParaRPr lang="en-US" dirty="0" smtClean="0"/>
          </a:p>
          <a:p>
            <a:pPr marL="457200" indent="-457200">
              <a:buFont typeface="+mj-lt"/>
              <a:buAutoNum type="arabicPeriod"/>
            </a:pPr>
            <a:r>
              <a:rPr lang="en-US" dirty="0" smtClean="0"/>
              <a:t>A healthy culture including strict confidentiality, no conflicts of interest, no unhealthy alliances and no surprises</a:t>
            </a:r>
            <a:endParaRPr lang="en-US" dirty="0" smtClean="0"/>
          </a:p>
          <a:p>
            <a:pPr marL="457200" indent="-457200">
              <a:buFont typeface="+mj-lt"/>
              <a:buAutoNum type="arabicPeriod"/>
            </a:pPr>
            <a:r>
              <a:rPr lang="en-US" dirty="0" smtClean="0"/>
              <a:t>External </a:t>
            </a:r>
            <a:r>
              <a:rPr lang="en-US" dirty="0" smtClean="0"/>
              <a:t>relations serving as an ambassador for the ministry</a:t>
            </a:r>
          </a:p>
          <a:p>
            <a:pPr marL="457200" indent="-457200">
              <a:buFont typeface="+mj-lt"/>
              <a:buAutoNum type="arabicPeriod"/>
            </a:pPr>
            <a:r>
              <a:rPr lang="en-US" dirty="0" smtClean="0"/>
              <a:t>Financial and resource commitment</a:t>
            </a:r>
            <a:r>
              <a:rPr lang="en-US" dirty="0" smtClean="0"/>
              <a:t> </a:t>
            </a:r>
            <a:endParaRPr lang="en-US" dirty="0"/>
          </a:p>
        </p:txBody>
      </p:sp>
    </p:spTree>
    <p:extLst>
      <p:ext uri="{BB962C8B-B14F-4D97-AF65-F5344CB8AC3E}">
        <p14:creationId xmlns:p14="http://schemas.microsoft.com/office/powerpoint/2010/main" val="145279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Board resources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097279" y="1845733"/>
            <a:ext cx="4937760" cy="4329983"/>
          </a:xfrm>
        </p:spPr>
        <p:txBody>
          <a:bodyPr>
            <a:normAutofit fontScale="77500" lnSpcReduction="20000"/>
          </a:bodyPr>
          <a:lstStyle/>
          <a:p>
            <a:r>
              <a:rPr lang="en-US" b="1" dirty="0" smtClean="0"/>
              <a:t>Board </a:t>
            </a:r>
            <a:r>
              <a:rPr lang="en-US" b="1" dirty="0" smtClean="0"/>
              <a:t>packet (distributed at least one week before the board meeting)</a:t>
            </a:r>
            <a:endParaRPr lang="en-US" b="1" dirty="0" smtClean="0"/>
          </a:p>
          <a:p>
            <a:r>
              <a:rPr lang="en-US" dirty="0" smtClean="0"/>
              <a:t>1.  Board minutes</a:t>
            </a:r>
          </a:p>
          <a:p>
            <a:r>
              <a:rPr lang="en-US" dirty="0" smtClean="0"/>
              <a:t>2.  Board terms rotation schedule</a:t>
            </a:r>
          </a:p>
          <a:p>
            <a:r>
              <a:rPr lang="en-US" dirty="0" smtClean="0"/>
              <a:t>3.  Ministry </a:t>
            </a:r>
            <a:r>
              <a:rPr lang="en-US" dirty="0" smtClean="0"/>
              <a:t>financial reports and analysis</a:t>
            </a:r>
            <a:endParaRPr lang="en-US" dirty="0" smtClean="0"/>
          </a:p>
          <a:p>
            <a:r>
              <a:rPr lang="en-US" dirty="0" smtClean="0"/>
              <a:t>4.  Agenda with mission, care values, and strategic priorities</a:t>
            </a:r>
          </a:p>
          <a:p>
            <a:r>
              <a:rPr lang="en-US" dirty="0" smtClean="0"/>
              <a:t>5.  Committee reports and documents</a:t>
            </a:r>
          </a:p>
          <a:p>
            <a:r>
              <a:rPr lang="en-US" dirty="0" smtClean="0"/>
              <a:t>6.  Board roster, Board meeting schedule (2 years minimum) </a:t>
            </a:r>
          </a:p>
          <a:p>
            <a:r>
              <a:rPr lang="en-US" dirty="0" smtClean="0"/>
              <a:t>7.  Audit report, IRS 990</a:t>
            </a:r>
          </a:p>
          <a:p>
            <a:r>
              <a:rPr lang="en-US" dirty="0" smtClean="0"/>
              <a:t>8.  Annual:  Conflict of interest, ethics, mission/values/ strategy, statement of faith</a:t>
            </a:r>
            <a:endParaRPr lang="en-US" dirty="0"/>
          </a:p>
          <a:p>
            <a:r>
              <a:rPr lang="en-US" dirty="0" smtClean="0"/>
              <a:t>9.  Key Performance Indicators (KPI), Dashboard</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Board Orientation binder (on-boarding)</a:t>
            </a:r>
          </a:p>
          <a:p>
            <a:r>
              <a:rPr lang="en-US" dirty="0" smtClean="0"/>
              <a:t>1. Welcome letter from Chair </a:t>
            </a:r>
          </a:p>
          <a:p>
            <a:r>
              <a:rPr lang="en-US" dirty="0" smtClean="0"/>
              <a:t>2. </a:t>
            </a:r>
            <a:r>
              <a:rPr lang="en-US" dirty="0" smtClean="0"/>
              <a:t>Bylaws and other governance legal documents</a:t>
            </a:r>
            <a:endParaRPr lang="en-US" dirty="0" smtClean="0"/>
          </a:p>
          <a:p>
            <a:r>
              <a:rPr lang="en-US" dirty="0" smtClean="0"/>
              <a:t>3.  Board job description, evaluation forms </a:t>
            </a:r>
          </a:p>
          <a:p>
            <a:r>
              <a:rPr lang="en-US" dirty="0"/>
              <a:t>4</a:t>
            </a:r>
            <a:r>
              <a:rPr lang="en-US" dirty="0" smtClean="0"/>
              <a:t>.  History and key background documents (mission/ values/ </a:t>
            </a:r>
            <a:r>
              <a:rPr lang="en-US" dirty="0"/>
              <a:t>s</a:t>
            </a:r>
            <a:r>
              <a:rPr lang="en-US" dirty="0" smtClean="0"/>
              <a:t>trategic plan)</a:t>
            </a:r>
          </a:p>
          <a:p>
            <a:r>
              <a:rPr lang="en-US" dirty="0"/>
              <a:t>5</a:t>
            </a:r>
            <a:r>
              <a:rPr lang="en-US" dirty="0" smtClean="0"/>
              <a:t>.  Board </a:t>
            </a:r>
            <a:r>
              <a:rPr lang="en-US" dirty="0" smtClean="0"/>
              <a:t>member bios and contact information</a:t>
            </a:r>
            <a:endParaRPr lang="en-US" dirty="0" smtClean="0"/>
          </a:p>
          <a:p>
            <a:r>
              <a:rPr lang="en-US" dirty="0"/>
              <a:t>6</a:t>
            </a:r>
            <a:r>
              <a:rPr lang="en-US" dirty="0" smtClean="0"/>
              <a:t>.  Annual documents:  Conflict of interest, ethics, confidentiality, mission/ values/ strategy, statement of faith</a:t>
            </a:r>
          </a:p>
          <a:p>
            <a:r>
              <a:rPr lang="en-US" dirty="0" smtClean="0"/>
              <a:t>7</a:t>
            </a:r>
            <a:r>
              <a:rPr lang="en-US" dirty="0"/>
              <a:t>.</a:t>
            </a:r>
            <a:r>
              <a:rPr lang="en-US" dirty="0" smtClean="0"/>
              <a:t>  Financials and recent </a:t>
            </a:r>
            <a:r>
              <a:rPr lang="en-US" dirty="0" smtClean="0"/>
              <a:t>audit with the management letter</a:t>
            </a:r>
            <a:endParaRPr lang="en-US" dirty="0" smtClean="0"/>
          </a:p>
          <a:p>
            <a:r>
              <a:rPr lang="en-US" dirty="0"/>
              <a:t>8</a:t>
            </a:r>
            <a:r>
              <a:rPr lang="en-US" dirty="0" smtClean="0"/>
              <a:t>.  Committee descriptions &amp; assignments</a:t>
            </a:r>
          </a:p>
          <a:p>
            <a:r>
              <a:rPr lang="en-US" dirty="0"/>
              <a:t>9</a:t>
            </a:r>
            <a:r>
              <a:rPr lang="en-US" dirty="0" smtClean="0"/>
              <a:t>.  Organizational chart with names</a:t>
            </a:r>
          </a:p>
          <a:p>
            <a:endParaRPr lang="en-US" dirty="0"/>
          </a:p>
        </p:txBody>
      </p:sp>
    </p:spTree>
    <p:extLst>
      <p:ext uri="{BB962C8B-B14F-4D97-AF65-F5344CB8AC3E}">
        <p14:creationId xmlns:p14="http://schemas.microsoft.com/office/powerpoint/2010/main" val="563455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SESSION 2:  Board decision-making and Committee structure</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1845734"/>
            <a:ext cx="10410092" cy="4023360"/>
          </a:xfrm>
        </p:spPr>
        <p:txBody>
          <a:bodyPr>
            <a:normAutofit/>
          </a:bodyPr>
          <a:lstStyle/>
          <a:p>
            <a:pPr lvl="1">
              <a:buClr>
                <a:schemeClr val="tx1"/>
              </a:buClr>
              <a:buFont typeface="Arial" panose="020B0604020202020204" pitchFamily="34" charset="0"/>
              <a:buChar char="•"/>
            </a:pPr>
            <a:r>
              <a:rPr lang="en-US" sz="3000" dirty="0" smtClean="0">
                <a:solidFill>
                  <a:schemeClr val="tx1"/>
                </a:solidFill>
              </a:rPr>
              <a:t>Strategic role of the board</a:t>
            </a:r>
          </a:p>
          <a:p>
            <a:pPr lvl="1">
              <a:buClr>
                <a:schemeClr val="tx1"/>
              </a:buClr>
              <a:buFont typeface="Arial" panose="020B0604020202020204" pitchFamily="34" charset="0"/>
              <a:buChar char="•"/>
            </a:pPr>
            <a:r>
              <a:rPr lang="en-US" sz="3000" dirty="0" smtClean="0">
                <a:solidFill>
                  <a:schemeClr val="tx1"/>
                </a:solidFill>
              </a:rPr>
              <a:t>Role of the Committees</a:t>
            </a:r>
          </a:p>
          <a:p>
            <a:pPr lvl="1">
              <a:buClr>
                <a:schemeClr val="tx1"/>
              </a:buClr>
              <a:buFont typeface="Arial" panose="020B0604020202020204" pitchFamily="34" charset="0"/>
              <a:buChar char="•"/>
            </a:pPr>
            <a:r>
              <a:rPr lang="en-US" sz="3000" dirty="0" smtClean="0">
                <a:solidFill>
                  <a:schemeClr val="tx1"/>
                </a:solidFill>
              </a:rPr>
              <a:t>Finance Committee and board financial decision-making</a:t>
            </a:r>
          </a:p>
          <a:p>
            <a:pPr lvl="1">
              <a:buClr>
                <a:schemeClr val="tx1"/>
              </a:buClr>
              <a:buFont typeface="Arial" panose="020B0604020202020204" pitchFamily="34" charset="0"/>
              <a:buChar char="•"/>
            </a:pPr>
            <a:r>
              <a:rPr lang="en-US" sz="3000" dirty="0" smtClean="0">
                <a:solidFill>
                  <a:schemeClr val="tx1"/>
                </a:solidFill>
              </a:rPr>
              <a:t>Board metrics and outcomes</a:t>
            </a:r>
          </a:p>
          <a:p>
            <a:pPr lvl="1">
              <a:buClr>
                <a:schemeClr val="tx1"/>
              </a:buClr>
              <a:buFont typeface="Arial" panose="020B0604020202020204" pitchFamily="34" charset="0"/>
              <a:buChar char="•"/>
            </a:pPr>
            <a:r>
              <a:rPr lang="en-US" sz="3000" dirty="0" smtClean="0">
                <a:solidFill>
                  <a:schemeClr val="tx1"/>
                </a:solidFill>
              </a:rPr>
              <a:t>Role of assessment: Self, Chair, Members, and Chief Executive</a:t>
            </a:r>
            <a:endParaRPr lang="en-US" sz="3000" dirty="0">
              <a:solidFill>
                <a:schemeClr val="tx1"/>
              </a:solidFill>
            </a:endParaRPr>
          </a:p>
        </p:txBody>
      </p:sp>
    </p:spTree>
    <p:extLst>
      <p:ext uri="{BB962C8B-B14F-4D97-AF65-F5344CB8AC3E}">
        <p14:creationId xmlns:p14="http://schemas.microsoft.com/office/powerpoint/2010/main" val="2879245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23234"/>
            <a:ext cx="11266137" cy="1320800"/>
          </a:xfrm>
        </p:spPr>
        <p:txBody>
          <a:bodyPr>
            <a:normAutofit/>
          </a:bodyPr>
          <a:lstStyle/>
          <a:p>
            <a:r>
              <a:rPr lang="en-US" sz="3600" b="1" dirty="0" smtClean="0">
                <a:solidFill>
                  <a:schemeClr val="tx1"/>
                </a:solidFill>
                <a:effectLst>
                  <a:outerShdw blurRad="38100" dist="38100" dir="2700000" algn="tl">
                    <a:srgbClr val="000000">
                      <a:alpha val="43137"/>
                    </a:srgbClr>
                  </a:outerShdw>
                </a:effectLst>
              </a:rPr>
              <a:t>Reflection on </a:t>
            </a:r>
            <a:r>
              <a:rPr lang="en-US" sz="3600" b="1" u="sng" dirty="0" smtClean="0">
                <a:solidFill>
                  <a:schemeClr val="tx1"/>
                </a:solidFill>
                <a:effectLst>
                  <a:outerShdw blurRad="38100" dist="38100" dir="2700000" algn="tl">
                    <a:srgbClr val="000000">
                      <a:alpha val="43137"/>
                    </a:srgbClr>
                  </a:outerShdw>
                </a:effectLst>
              </a:rPr>
              <a:t>Fiduciary Issues</a:t>
            </a:r>
            <a:endParaRPr lang="en-US" sz="1800" u="sng" dirty="0">
              <a:solidFill>
                <a:schemeClr val="tx1"/>
              </a:solidFill>
            </a:endParaRPr>
          </a:p>
        </p:txBody>
      </p:sp>
      <p:sp>
        <p:nvSpPr>
          <p:cNvPr id="3" name="Content Placeholder 2"/>
          <p:cNvSpPr>
            <a:spLocks noGrp="1"/>
          </p:cNvSpPr>
          <p:nvPr>
            <p:ph idx="1"/>
          </p:nvPr>
        </p:nvSpPr>
        <p:spPr>
          <a:xfrm>
            <a:off x="677333" y="1885071"/>
            <a:ext cx="10787835" cy="4477092"/>
          </a:xfrm>
        </p:spPr>
        <p:txBody>
          <a:bodyPr>
            <a:normAutofit/>
          </a:bodyPr>
          <a:lstStyle/>
          <a:p>
            <a:pPr>
              <a:lnSpc>
                <a:spcPct val="120000"/>
              </a:lnSpc>
            </a:pPr>
            <a:r>
              <a:rPr lang="en-US" b="1" dirty="0" smtClean="0"/>
              <a:t>What are the </a:t>
            </a:r>
            <a:r>
              <a:rPr lang="en-US" b="1" dirty="0" smtClean="0"/>
              <a:t>fiduciary roles </a:t>
            </a:r>
            <a:r>
              <a:rPr lang="en-US" b="1" dirty="0" smtClean="0"/>
              <a:t>of </a:t>
            </a:r>
            <a:r>
              <a:rPr lang="en-US" b="1" dirty="0" smtClean="0"/>
              <a:t>the</a:t>
            </a:r>
            <a:r>
              <a:rPr lang="en-US" b="1" dirty="0" smtClean="0"/>
              <a:t> </a:t>
            </a:r>
            <a:r>
              <a:rPr lang="en-US" b="1" dirty="0" smtClean="0"/>
              <a:t>board and committees?</a:t>
            </a:r>
          </a:p>
          <a:p>
            <a:pPr>
              <a:lnSpc>
                <a:spcPct val="120000"/>
              </a:lnSpc>
            </a:pPr>
            <a:r>
              <a:rPr lang="en-US" b="1" dirty="0" smtClean="0"/>
              <a:t>How do we know the organization is fulfilling its mission?</a:t>
            </a:r>
          </a:p>
          <a:p>
            <a:pPr>
              <a:lnSpc>
                <a:spcPct val="120000"/>
              </a:lnSpc>
            </a:pPr>
            <a:r>
              <a:rPr lang="en-US" b="1" dirty="0" smtClean="0"/>
              <a:t>Does the Board consider each new initiative in line with the mission and strategic priorities ?</a:t>
            </a:r>
          </a:p>
          <a:p>
            <a:pPr>
              <a:lnSpc>
                <a:spcPct val="120000"/>
              </a:lnSpc>
            </a:pPr>
            <a:r>
              <a:rPr lang="en-US" b="1" dirty="0" smtClean="0"/>
              <a:t>What safeguards do we have in place to avoid well-publicized fiduciary failure?</a:t>
            </a:r>
          </a:p>
          <a:p>
            <a:pPr>
              <a:lnSpc>
                <a:spcPct val="120000"/>
              </a:lnSpc>
            </a:pPr>
            <a:r>
              <a:rPr lang="en-US" b="1" dirty="0" smtClean="0"/>
              <a:t>If we held an annual stakeholders’ meeting, what would we say about organization’s fiduciary performance and the board’s effectiveness as a steward</a:t>
            </a:r>
            <a:r>
              <a:rPr lang="en-US" b="1" dirty="0" smtClean="0"/>
              <a:t>?</a:t>
            </a:r>
          </a:p>
          <a:p>
            <a:pPr>
              <a:lnSpc>
                <a:spcPct val="120000"/>
              </a:lnSpc>
            </a:pPr>
            <a:endParaRPr lang="en-US" b="1" i="1" dirty="0"/>
          </a:p>
          <a:p>
            <a:pPr lvl="1"/>
            <a:r>
              <a:rPr lang="en-US" sz="2200" dirty="0">
                <a:solidFill>
                  <a:schemeClr val="tx1"/>
                </a:solidFill>
              </a:rPr>
              <a:t>(</a:t>
            </a:r>
            <a:r>
              <a:rPr lang="en-US" dirty="0">
                <a:solidFill>
                  <a:schemeClr val="tx1"/>
                </a:solidFill>
              </a:rPr>
              <a:t>Governance as Leadership:  Reframing the Work of the Nonprofit Boards, </a:t>
            </a:r>
            <a:r>
              <a:rPr lang="en-US" dirty="0" smtClean="0">
                <a:solidFill>
                  <a:schemeClr val="tx1"/>
                </a:solidFill>
              </a:rPr>
              <a:t>Richard </a:t>
            </a:r>
            <a:r>
              <a:rPr lang="en-US" dirty="0">
                <a:solidFill>
                  <a:schemeClr val="tx1"/>
                </a:solidFill>
              </a:rPr>
              <a:t>Chait, William Ryan, Barbara Taylor, 2008, </a:t>
            </a:r>
            <a:r>
              <a:rPr lang="en-US" dirty="0" smtClean="0">
                <a:solidFill>
                  <a:schemeClr val="tx1"/>
                </a:solidFill>
              </a:rPr>
              <a:t>p </a:t>
            </a:r>
            <a:r>
              <a:rPr lang="en-US" dirty="0">
                <a:solidFill>
                  <a:schemeClr val="tx1"/>
                </a:solidFill>
              </a:rPr>
              <a:t>48)</a:t>
            </a:r>
            <a:r>
              <a:rPr lang="en-US" sz="2200" dirty="0">
                <a:solidFill>
                  <a:schemeClr val="tx1"/>
                </a:solidFill>
              </a:rPr>
              <a:t>	</a:t>
            </a:r>
            <a:endParaRPr lang="en-US" i="1" dirty="0" smtClean="0"/>
          </a:p>
        </p:txBody>
      </p:sp>
    </p:spTree>
    <p:extLst>
      <p:ext uri="{BB962C8B-B14F-4D97-AF65-F5344CB8AC3E}">
        <p14:creationId xmlns:p14="http://schemas.microsoft.com/office/powerpoint/2010/main" val="2711162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23234"/>
            <a:ext cx="11266137" cy="1320800"/>
          </a:xfrm>
        </p:spPr>
        <p:txBody>
          <a:bodyPr>
            <a:normAutofit/>
          </a:bodyPr>
          <a:lstStyle/>
          <a:p>
            <a:r>
              <a:rPr lang="en-US" sz="3600" b="1" dirty="0" smtClean="0">
                <a:solidFill>
                  <a:schemeClr val="tx1"/>
                </a:solidFill>
                <a:effectLst>
                  <a:outerShdw blurRad="38100" dist="38100" dir="2700000" algn="tl">
                    <a:srgbClr val="000000">
                      <a:alpha val="43137"/>
                    </a:srgbClr>
                  </a:outerShdw>
                </a:effectLst>
              </a:rPr>
              <a:t>Reflection on </a:t>
            </a:r>
            <a:r>
              <a:rPr lang="en-US" sz="3600" b="1" u="sng" dirty="0" smtClean="0">
                <a:solidFill>
                  <a:schemeClr val="tx1"/>
                </a:solidFill>
                <a:effectLst>
                  <a:outerShdw blurRad="38100" dist="38100" dir="2700000" algn="tl">
                    <a:srgbClr val="000000">
                      <a:alpha val="43137"/>
                    </a:srgbClr>
                  </a:outerShdw>
                </a:effectLst>
              </a:rPr>
              <a:t>Fiduciary Issues</a:t>
            </a:r>
            <a:endParaRPr lang="en-US" sz="1800" u="sng" dirty="0">
              <a:solidFill>
                <a:schemeClr val="tx1"/>
              </a:solidFill>
            </a:endParaRPr>
          </a:p>
        </p:txBody>
      </p:sp>
      <p:sp>
        <p:nvSpPr>
          <p:cNvPr id="3" name="Content Placeholder 2"/>
          <p:cNvSpPr>
            <a:spLocks noGrp="1"/>
          </p:cNvSpPr>
          <p:nvPr>
            <p:ph idx="1"/>
          </p:nvPr>
        </p:nvSpPr>
        <p:spPr>
          <a:xfrm>
            <a:off x="677333" y="1885071"/>
            <a:ext cx="10787835" cy="4477092"/>
          </a:xfrm>
        </p:spPr>
        <p:txBody>
          <a:bodyPr>
            <a:normAutofit/>
          </a:bodyPr>
          <a:lstStyle/>
          <a:p>
            <a:pPr>
              <a:lnSpc>
                <a:spcPct val="120000"/>
              </a:lnSpc>
            </a:pPr>
            <a:r>
              <a:rPr lang="en-US" b="1" dirty="0" smtClean="0"/>
              <a:t>What </a:t>
            </a:r>
            <a:r>
              <a:rPr lang="en-US" b="1" dirty="0" smtClean="0"/>
              <a:t>is the evidence that we are a trustworthy organization?  What are some examples of times when we earned the title of “trustworthy?”</a:t>
            </a:r>
          </a:p>
          <a:p>
            <a:pPr>
              <a:lnSpc>
                <a:spcPct val="120000"/>
              </a:lnSpc>
            </a:pPr>
            <a:r>
              <a:rPr lang="en-US" b="1" dirty="0" smtClean="0"/>
              <a:t>What are our major financial vulnerabilities?  What are we doing as an organization and a board to address them?</a:t>
            </a:r>
          </a:p>
          <a:p>
            <a:pPr>
              <a:lnSpc>
                <a:spcPct val="120000"/>
              </a:lnSpc>
            </a:pPr>
            <a:r>
              <a:rPr lang="en-US" b="1" dirty="0" smtClean="0"/>
              <a:t>Even though we are not obligated to abide by Sarbanes-Oxley and similar legislation, should we voluntarily adopt certain principles and practices these laws require?  </a:t>
            </a:r>
            <a:r>
              <a:rPr lang="en-US" b="1" i="1" dirty="0" smtClean="0"/>
              <a:t>Transparency</a:t>
            </a:r>
          </a:p>
          <a:p>
            <a:pPr>
              <a:lnSpc>
                <a:spcPct val="120000"/>
              </a:lnSpc>
            </a:pPr>
            <a:endParaRPr lang="en-US" b="1" i="1" dirty="0"/>
          </a:p>
          <a:p>
            <a:pPr lvl="1"/>
            <a:r>
              <a:rPr lang="en-US" sz="2200" dirty="0">
                <a:solidFill>
                  <a:schemeClr val="tx1"/>
                </a:solidFill>
              </a:rPr>
              <a:t>(</a:t>
            </a:r>
            <a:r>
              <a:rPr lang="en-US" dirty="0">
                <a:solidFill>
                  <a:schemeClr val="tx1"/>
                </a:solidFill>
              </a:rPr>
              <a:t>Governance as Leadership:  Reframing the Work of the Nonprofit Boards, </a:t>
            </a:r>
            <a:r>
              <a:rPr lang="en-US" dirty="0" smtClean="0">
                <a:solidFill>
                  <a:schemeClr val="tx1"/>
                </a:solidFill>
              </a:rPr>
              <a:t>Richard </a:t>
            </a:r>
            <a:r>
              <a:rPr lang="en-US" dirty="0">
                <a:solidFill>
                  <a:schemeClr val="tx1"/>
                </a:solidFill>
              </a:rPr>
              <a:t>Chait, William Ryan, Barbara Taylor, 2008, </a:t>
            </a:r>
            <a:r>
              <a:rPr lang="en-US" dirty="0" smtClean="0">
                <a:solidFill>
                  <a:schemeClr val="tx1"/>
                </a:solidFill>
              </a:rPr>
              <a:t>p </a:t>
            </a:r>
            <a:r>
              <a:rPr lang="en-US" dirty="0">
                <a:solidFill>
                  <a:schemeClr val="tx1"/>
                </a:solidFill>
              </a:rPr>
              <a:t>48)</a:t>
            </a:r>
            <a:r>
              <a:rPr lang="en-US" sz="2200" dirty="0">
                <a:solidFill>
                  <a:schemeClr val="tx1"/>
                </a:solidFill>
              </a:rPr>
              <a:t>	</a:t>
            </a:r>
            <a:endParaRPr lang="en-US" i="1" dirty="0" smtClean="0"/>
          </a:p>
        </p:txBody>
      </p:sp>
    </p:spTree>
    <p:extLst>
      <p:ext uri="{BB962C8B-B14F-4D97-AF65-F5344CB8AC3E}">
        <p14:creationId xmlns:p14="http://schemas.microsoft.com/office/powerpoint/2010/main" val="10999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2" y="811964"/>
            <a:ext cx="9375820" cy="5693632"/>
          </a:xfrm>
        </p:spPr>
        <p:txBody>
          <a:bodyPr>
            <a:normAutofit/>
          </a:bodyPr>
          <a:lstStyle/>
          <a:p>
            <a:pPr marL="0" indent="0">
              <a:buNone/>
            </a:pPr>
            <a:r>
              <a:rPr lang="en-US" sz="1800" dirty="0"/>
              <a:t>Dr. Maggie </a:t>
            </a:r>
            <a:r>
              <a:rPr lang="en-US" sz="1800" dirty="0" smtClean="0"/>
              <a:t>Bailey is </a:t>
            </a:r>
            <a:r>
              <a:rPr lang="en-US" sz="1800" dirty="0" smtClean="0"/>
              <a:t>President</a:t>
            </a:r>
            <a:r>
              <a:rPr lang="en-US" sz="1800" dirty="0" smtClean="0"/>
              <a:t>, Pacific Educational Resources.  She </a:t>
            </a:r>
            <a:r>
              <a:rPr lang="en-US" sz="1800" dirty="0" smtClean="0"/>
              <a:t>has 30 </a:t>
            </a:r>
            <a:r>
              <a:rPr lang="en-US" sz="1800" dirty="0" smtClean="0"/>
              <a:t>years </a:t>
            </a:r>
            <a:r>
              <a:rPr lang="en-US" sz="1800" dirty="0" smtClean="0"/>
              <a:t>of experience in </a:t>
            </a:r>
            <a:r>
              <a:rPr lang="en-US" sz="1800" dirty="0" smtClean="0"/>
              <a:t>higher education including Provost, St</a:t>
            </a:r>
            <a:r>
              <a:rPr lang="en-US" sz="1800" dirty="0"/>
              <a:t>. Katherine </a:t>
            </a:r>
            <a:r>
              <a:rPr lang="en-US" sz="1800" dirty="0" smtClean="0"/>
              <a:t>College; Vice Provost, </a:t>
            </a:r>
            <a:r>
              <a:rPr lang="en-US" sz="1800" dirty="0"/>
              <a:t>Point Loma Nazarene University (PLNU</a:t>
            </a:r>
            <a:r>
              <a:rPr lang="en-US" sz="1800" dirty="0" smtClean="0"/>
              <a:t>); and business professor at several Southern California universities. She </a:t>
            </a:r>
            <a:r>
              <a:rPr lang="en-US" sz="1800" dirty="0"/>
              <a:t>was the founder and Director of the </a:t>
            </a:r>
            <a:r>
              <a:rPr lang="en-US" sz="1800" dirty="0" smtClean="0"/>
              <a:t>PLNU Center </a:t>
            </a:r>
            <a:r>
              <a:rPr lang="en-US" sz="1800" dirty="0"/>
              <a:t>for International Development.  </a:t>
            </a:r>
            <a:endParaRPr lang="en-US" sz="1800" dirty="0" smtClean="0"/>
          </a:p>
          <a:p>
            <a:pPr marL="0" indent="0">
              <a:buNone/>
            </a:pPr>
            <a:r>
              <a:rPr lang="en-US" sz="1800" dirty="0" smtClean="0"/>
              <a:t>Dr. Bailey’s</a:t>
            </a:r>
            <a:r>
              <a:rPr lang="en-US" sz="1800" dirty="0" smtClean="0"/>
              <a:t> </a:t>
            </a:r>
            <a:r>
              <a:rPr lang="en-US" sz="1800" dirty="0" smtClean="0"/>
              <a:t>areas of expertise include finance, strategy, economics, and international development.  She earned </a:t>
            </a:r>
            <a:r>
              <a:rPr lang="en-US" sz="1800" dirty="0"/>
              <a:t>her doctorate in </a:t>
            </a:r>
            <a:r>
              <a:rPr lang="en-US" sz="1800" dirty="0" smtClean="0"/>
              <a:t>business strategy at </a:t>
            </a:r>
            <a:r>
              <a:rPr lang="en-US" sz="1800" dirty="0"/>
              <a:t>the University of Southern California and master’s degree in </a:t>
            </a:r>
            <a:r>
              <a:rPr lang="en-US" sz="1800" dirty="0" smtClean="0"/>
              <a:t>business policy, finance, economics </a:t>
            </a:r>
            <a:r>
              <a:rPr lang="en-US" sz="1800" dirty="0"/>
              <a:t>at the University </a:t>
            </a:r>
            <a:r>
              <a:rPr lang="en-US" sz="1800" dirty="0" smtClean="0"/>
              <a:t>of </a:t>
            </a:r>
            <a:r>
              <a:rPr lang="en-US" sz="1800" dirty="0"/>
              <a:t>California, Berkeley. </a:t>
            </a:r>
            <a:r>
              <a:rPr lang="en-US" sz="1800" dirty="0" smtClean="0"/>
              <a:t>Her passion is business development in marginalized communities.</a:t>
            </a:r>
          </a:p>
          <a:p>
            <a:pPr marL="0" indent="0">
              <a:buNone/>
            </a:pPr>
            <a:r>
              <a:rPr lang="en-US" sz="1800" dirty="0" smtClean="0"/>
              <a:t>Before </a:t>
            </a:r>
            <a:r>
              <a:rPr lang="en-US" sz="1800" dirty="0"/>
              <a:t>her academic career, she was a financial analyst for the Southern California Edison Corporation and served 11 years as an officer in the United States Navy.   During her service in the Navy she was assigned to the Commander-in-Chief of the U.S. Pacific Fleet, followed by a tour of duty </a:t>
            </a:r>
            <a:r>
              <a:rPr lang="en-US" sz="1800" dirty="0" smtClean="0"/>
              <a:t>in </a:t>
            </a:r>
            <a:r>
              <a:rPr lang="en-US" sz="1800" dirty="0"/>
              <a:t>the Pentagon on the personal staff of the Chief of Naval Operations, and then attached to the U.S. </a:t>
            </a:r>
            <a:r>
              <a:rPr lang="en-US" sz="1800" dirty="0" smtClean="0"/>
              <a:t>Senate as a military adviser. </a:t>
            </a:r>
            <a:r>
              <a:rPr lang="en-US" sz="1800" dirty="0"/>
              <a:t>During Gulf War I she was recalled to active duty as a Commander and deployed with the Military Sealift Command in Yokohama, Japan. </a:t>
            </a:r>
          </a:p>
          <a:p>
            <a:pPr marL="0" indent="0">
              <a:buNone/>
            </a:pPr>
            <a:r>
              <a:rPr lang="en-US" sz="1800" dirty="0"/>
              <a:t>Dr. Bailey has served on several non-profit boards.  She lives in </a:t>
            </a:r>
            <a:r>
              <a:rPr lang="en-US" sz="1800" dirty="0" smtClean="0"/>
              <a:t>Temecula, California </a:t>
            </a:r>
            <a:r>
              <a:rPr lang="en-US" sz="1800" dirty="0"/>
              <a:t>with her husband David who is a retired US Marine and Riverside Deputy Sheriff.  </a:t>
            </a:r>
            <a:r>
              <a:rPr lang="en-US" sz="1800" dirty="0" smtClean="0"/>
              <a:t>They have an adult son, Justin, and daughter, Jeanie.</a:t>
            </a:r>
            <a:endParaRPr lang="en-US" sz="1800" dirty="0"/>
          </a:p>
          <a:p>
            <a:pPr marL="0" indent="0">
              <a:buNone/>
            </a:pPr>
            <a:endParaRPr lang="en-US" dirty="0"/>
          </a:p>
        </p:txBody>
      </p:sp>
    </p:spTree>
    <p:extLst>
      <p:ext uri="{BB962C8B-B14F-4D97-AF65-F5344CB8AC3E}">
        <p14:creationId xmlns:p14="http://schemas.microsoft.com/office/powerpoint/2010/main" val="1747684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Role of the Board</a:t>
            </a:r>
            <a:endParaRPr lang="en-US" dirty="0"/>
          </a:p>
        </p:txBody>
      </p:sp>
      <p:sp>
        <p:nvSpPr>
          <p:cNvPr id="3" name="Content Placeholder 2"/>
          <p:cNvSpPr>
            <a:spLocks noGrp="1"/>
          </p:cNvSpPr>
          <p:nvPr>
            <p:ph idx="1"/>
          </p:nvPr>
        </p:nvSpPr>
        <p:spPr/>
        <p:txBody>
          <a:bodyPr>
            <a:normAutofit lnSpcReduction="10000"/>
          </a:bodyPr>
          <a:lstStyle/>
          <a:p>
            <a:r>
              <a:rPr lang="en-US" dirty="0" smtClean="0"/>
              <a:t>The Board sets the direction for the organization; on the basis of that direction, the staff fleshes out the plan, defines the strategies to achieve the plan, and determines the operational objectives.  Undertaking the process of strategic planning offers numerous benefits to a nonprofit organization.</a:t>
            </a:r>
          </a:p>
          <a:p>
            <a:pPr marL="457200" indent="-457200">
              <a:buFont typeface="+mj-lt"/>
              <a:buAutoNum type="arabicPeriod"/>
            </a:pPr>
            <a:r>
              <a:rPr lang="en-US" dirty="0" smtClean="0"/>
              <a:t>It maintains a mission-based focus</a:t>
            </a:r>
          </a:p>
          <a:p>
            <a:pPr marL="457200" indent="-457200">
              <a:buFont typeface="+mj-lt"/>
              <a:buAutoNum type="arabicPeriod"/>
            </a:pPr>
            <a:r>
              <a:rPr lang="en-US" dirty="0" smtClean="0"/>
              <a:t>It sets the strategic priorities for a period of </a:t>
            </a:r>
            <a:r>
              <a:rPr lang="en-US" dirty="0" smtClean="0"/>
              <a:t>time and reviews the appropriateness of the targets and assigned responsibility</a:t>
            </a:r>
            <a:endParaRPr lang="en-US" dirty="0" smtClean="0"/>
          </a:p>
          <a:p>
            <a:pPr marL="457200" indent="-457200">
              <a:buFont typeface="+mj-lt"/>
              <a:buAutoNum type="arabicPeriod"/>
            </a:pPr>
            <a:r>
              <a:rPr lang="en-US" dirty="0" smtClean="0"/>
              <a:t>It offers a “reality check” for allocating resources</a:t>
            </a:r>
          </a:p>
          <a:p>
            <a:pPr marL="457200" indent="-457200">
              <a:buFont typeface="+mj-lt"/>
              <a:buAutoNum type="arabicPeriod"/>
            </a:pPr>
            <a:r>
              <a:rPr lang="en-US" dirty="0" smtClean="0"/>
              <a:t>It provides a performance </a:t>
            </a:r>
            <a:r>
              <a:rPr lang="en-US" dirty="0" smtClean="0"/>
              <a:t>review and CEO/President’s strategic leadership</a:t>
            </a:r>
            <a:endParaRPr lang="en-US" dirty="0" smtClean="0"/>
          </a:p>
          <a:p>
            <a:pPr marL="457200" indent="-457200">
              <a:buFont typeface="+mj-lt"/>
              <a:buAutoNum type="arabicPeriod"/>
            </a:pPr>
            <a:r>
              <a:rPr lang="en-US" dirty="0" smtClean="0"/>
              <a:t>It builds consensus and ownership</a:t>
            </a:r>
          </a:p>
          <a:p>
            <a:pPr marL="457200" indent="-457200">
              <a:buFont typeface="+mj-lt"/>
              <a:buAutoNum type="arabicPeriod"/>
            </a:pPr>
            <a:r>
              <a:rPr lang="en-US" dirty="0" smtClean="0"/>
              <a:t>It helps define leadership characteristics </a:t>
            </a:r>
            <a:endParaRPr lang="en-US" dirty="0"/>
          </a:p>
        </p:txBody>
      </p:sp>
    </p:spTree>
    <p:extLst>
      <p:ext uri="{BB962C8B-B14F-4D97-AF65-F5344CB8AC3E}">
        <p14:creationId xmlns:p14="http://schemas.microsoft.com/office/powerpoint/2010/main" val="4138213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677334" y="1957011"/>
            <a:ext cx="10928512" cy="4084352"/>
          </a:xfrm>
        </p:spPr>
        <p:txBody>
          <a:bodyPr>
            <a:normAutofit lnSpcReduction="10000"/>
          </a:bodyPr>
          <a:lstStyle/>
          <a:p>
            <a:r>
              <a:rPr lang="en-US" sz="2000" dirty="0" smtClean="0"/>
              <a:t>Does the board understand the ministry sector and bring value to the ministry in terms of experience, insight, vision, and guidance</a:t>
            </a:r>
            <a:r>
              <a:rPr lang="en-US" sz="2000" dirty="0" smtClean="0"/>
              <a:t>.</a:t>
            </a:r>
          </a:p>
          <a:p>
            <a:r>
              <a:rPr lang="en-US" dirty="0" smtClean="0"/>
              <a:t>Does the board have a strong team that has years of experience in developing a strategic planning process, guidelines and communication?</a:t>
            </a:r>
            <a:endParaRPr lang="en-US" sz="2000" dirty="0" smtClean="0"/>
          </a:p>
          <a:p>
            <a:r>
              <a:rPr lang="en-US" sz="2000" dirty="0" smtClean="0"/>
              <a:t>Is the budget aligned with the strategic priorities of the ministry?</a:t>
            </a:r>
          </a:p>
          <a:p>
            <a:r>
              <a:rPr lang="en-US" sz="2000" dirty="0" smtClean="0"/>
              <a:t>Are the financial margins and reserves sufficient to allow the ministry to take advantage of new opportunities?</a:t>
            </a:r>
          </a:p>
          <a:p>
            <a:r>
              <a:rPr lang="en-US" sz="2000" dirty="0" smtClean="0"/>
              <a:t>Does the </a:t>
            </a:r>
            <a:r>
              <a:rPr lang="en-US" sz="2000" dirty="0" smtClean="0"/>
              <a:t>board receive support and collaboration from the ministry staff</a:t>
            </a:r>
            <a:r>
              <a:rPr lang="en-US" dirty="0" smtClean="0"/>
              <a:t>?</a:t>
            </a:r>
            <a:endParaRPr lang="en-US" dirty="0" smtClean="0"/>
          </a:p>
          <a:p>
            <a:r>
              <a:rPr lang="en-US" dirty="0" smtClean="0"/>
              <a:t>Does the board understand the risk profile of the ministry?</a:t>
            </a:r>
          </a:p>
          <a:p>
            <a:r>
              <a:rPr lang="en-US" dirty="0" smtClean="0"/>
              <a:t>Are there ethical safeguards in place to protect the ministry. </a:t>
            </a:r>
          </a:p>
          <a:p>
            <a:r>
              <a:rPr lang="en-US" dirty="0" smtClean="0"/>
              <a:t>Do you have the right auditors?</a:t>
            </a:r>
            <a:r>
              <a:rPr lang="en-US" dirty="0"/>
              <a:t> Does the ministry periodically review the auditors and require an RFP.</a:t>
            </a:r>
          </a:p>
          <a:p>
            <a:endParaRPr lang="en-US" dirty="0" smtClean="0"/>
          </a:p>
          <a:p>
            <a:endParaRPr lang="en-US" dirty="0"/>
          </a:p>
        </p:txBody>
      </p:sp>
      <p:sp>
        <p:nvSpPr>
          <p:cNvPr id="4" name="Title 1"/>
          <p:cNvSpPr txBox="1">
            <a:spLocks/>
          </p:cNvSpPr>
          <p:nvPr/>
        </p:nvSpPr>
        <p:spPr>
          <a:xfrm>
            <a:off x="928468" y="262134"/>
            <a:ext cx="10185009"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
            </a:r>
            <a:br>
              <a:rPr lang="en-US" dirty="0" smtClean="0"/>
            </a:br>
            <a:endParaRPr lang="en-US" dirty="0"/>
          </a:p>
        </p:txBody>
      </p:sp>
      <p:sp>
        <p:nvSpPr>
          <p:cNvPr id="5" name="Rectangle 4"/>
          <p:cNvSpPr/>
          <p:nvPr/>
        </p:nvSpPr>
        <p:spPr>
          <a:xfrm>
            <a:off x="662224" y="455214"/>
            <a:ext cx="10928512" cy="1477328"/>
          </a:xfrm>
          <a:prstGeom prst="rect">
            <a:avLst/>
          </a:prstGeom>
        </p:spPr>
        <p:txBody>
          <a:bodyPr wrap="square">
            <a:spAutoFit/>
          </a:bodyPr>
          <a:lstStyle/>
          <a:p>
            <a:r>
              <a:rPr lang="en-US" sz="3600" b="1" dirty="0">
                <a:effectLst>
                  <a:outerShdw blurRad="38100" dist="38100" dir="2700000" algn="tl">
                    <a:srgbClr val="000000">
                      <a:alpha val="43137"/>
                    </a:srgbClr>
                  </a:outerShdw>
                </a:effectLst>
              </a:rPr>
              <a:t>Is your ministry Board providing </a:t>
            </a:r>
            <a:r>
              <a:rPr lang="en-US" sz="3600" b="1" u="sng" dirty="0">
                <a:effectLst>
                  <a:outerShdw blurRad="38100" dist="38100" dir="2700000" algn="tl">
                    <a:srgbClr val="000000">
                      <a:alpha val="43137"/>
                    </a:srgbClr>
                  </a:outerShdw>
                </a:effectLst>
              </a:rPr>
              <a:t>strategic guidance </a:t>
            </a:r>
            <a:r>
              <a:rPr lang="en-US" sz="3600" b="1" dirty="0">
                <a:effectLst>
                  <a:outerShdw blurRad="38100" dist="38100" dir="2700000" algn="tl">
                    <a:srgbClr val="000000">
                      <a:alpha val="43137"/>
                    </a:srgbClr>
                  </a:outerShdw>
                </a:effectLst>
              </a:rPr>
              <a:t>and strong oversight?</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5594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Committee Structure</a:t>
            </a:r>
            <a:endParaRPr lang="en-US" dirty="0"/>
          </a:p>
        </p:txBody>
      </p:sp>
      <p:sp>
        <p:nvSpPr>
          <p:cNvPr id="3" name="Content Placeholder 2"/>
          <p:cNvSpPr>
            <a:spLocks noGrp="1"/>
          </p:cNvSpPr>
          <p:nvPr>
            <p:ph idx="1"/>
          </p:nvPr>
        </p:nvSpPr>
        <p:spPr>
          <a:xfrm>
            <a:off x="6361044" y="731520"/>
            <a:ext cx="4931795" cy="5257800"/>
          </a:xfrm>
        </p:spPr>
        <p:txBody>
          <a:bodyPr/>
          <a:lstStyle/>
          <a:p>
            <a:pPr marL="0" indent="0">
              <a:lnSpc>
                <a:spcPct val="100000"/>
              </a:lnSpc>
              <a:buNone/>
            </a:pPr>
            <a:r>
              <a:rPr lang="en-US" dirty="0" smtClean="0"/>
              <a:t>Board committees should work at the board’s level, not below it. With respect to policymaking, the contribution a committee can make is to prepare board-level policy issues for board deliberation.     </a:t>
            </a:r>
            <a:r>
              <a:rPr lang="en-US" sz="1600" dirty="0" smtClean="0"/>
              <a:t>John Carver, </a:t>
            </a:r>
            <a:r>
              <a:rPr lang="en-US" sz="1600" i="1" dirty="0" smtClean="0"/>
              <a:t>Boards that Make a Difference</a:t>
            </a:r>
            <a:r>
              <a:rPr lang="en-US" sz="1600" dirty="0" smtClean="0"/>
              <a:t>, p. 226</a:t>
            </a:r>
          </a:p>
          <a:p>
            <a:pPr marL="457200" indent="-457200">
              <a:buFont typeface="+mj-lt"/>
              <a:buAutoNum type="arabicPeriod"/>
            </a:pPr>
            <a:r>
              <a:rPr lang="en-US" dirty="0" smtClean="0"/>
              <a:t>Audit Committee</a:t>
            </a:r>
          </a:p>
          <a:p>
            <a:pPr marL="457200" indent="-457200">
              <a:buFont typeface="+mj-lt"/>
              <a:buAutoNum type="arabicPeriod"/>
            </a:pPr>
            <a:r>
              <a:rPr lang="en-US" dirty="0" smtClean="0"/>
              <a:t>Finance Committee</a:t>
            </a:r>
          </a:p>
          <a:p>
            <a:pPr marL="457200" indent="-457200">
              <a:buFont typeface="+mj-lt"/>
              <a:buAutoNum type="arabicPeriod"/>
            </a:pPr>
            <a:r>
              <a:rPr lang="en-US" dirty="0" smtClean="0"/>
              <a:t>Governance Committee</a:t>
            </a:r>
          </a:p>
          <a:p>
            <a:pPr marL="457200" indent="-457200">
              <a:buFont typeface="+mj-lt"/>
              <a:buAutoNum type="arabicPeriod"/>
            </a:pPr>
            <a:r>
              <a:rPr lang="en-US" dirty="0" smtClean="0"/>
              <a:t>Executive Committee</a:t>
            </a:r>
          </a:p>
          <a:p>
            <a:pPr marL="457200" indent="-457200">
              <a:buFont typeface="+mj-lt"/>
              <a:buAutoNum type="arabicPeriod"/>
            </a:pPr>
            <a:r>
              <a:rPr lang="en-US" dirty="0" smtClean="0"/>
              <a:t>Investment </a:t>
            </a:r>
            <a:r>
              <a:rPr lang="en-US" dirty="0" smtClean="0"/>
              <a:t>and Asset Committee</a:t>
            </a:r>
            <a:endParaRPr lang="en-US" dirty="0" smtClean="0"/>
          </a:p>
          <a:p>
            <a:pPr marL="457200" indent="-457200">
              <a:buFont typeface="+mj-lt"/>
              <a:buAutoNum type="arabicPeriod"/>
            </a:pPr>
            <a:r>
              <a:rPr lang="en-US" dirty="0" smtClean="0"/>
              <a:t>Development/ Advancement Committee</a:t>
            </a:r>
          </a:p>
          <a:p>
            <a:pPr marL="457200" indent="-457200">
              <a:buFont typeface="+mj-lt"/>
              <a:buAutoNum type="arabicPeriod"/>
            </a:pPr>
            <a:r>
              <a:rPr lang="en-US" dirty="0" smtClean="0"/>
              <a:t>Membership Committee</a:t>
            </a:r>
            <a:endParaRPr lang="en-US" dirty="0"/>
          </a:p>
          <a:p>
            <a:pPr marL="457200" indent="-457200">
              <a:buFont typeface="+mj-lt"/>
              <a:buAutoNum type="arabicPeriod"/>
            </a:pPr>
            <a:endParaRPr lang="en-US" dirty="0"/>
          </a:p>
        </p:txBody>
      </p:sp>
      <p:sp>
        <p:nvSpPr>
          <p:cNvPr id="4" name="Text Placeholder 3"/>
          <p:cNvSpPr>
            <a:spLocks noGrp="1"/>
          </p:cNvSpPr>
          <p:nvPr>
            <p:ph type="body" sz="half" idx="2"/>
          </p:nvPr>
        </p:nvSpPr>
        <p:spPr>
          <a:xfrm>
            <a:off x="482958" y="5110211"/>
            <a:ext cx="3200400" cy="3379124"/>
          </a:xfrm>
        </p:spPr>
        <p:txBody>
          <a:bodyPr/>
          <a:lstStyle/>
          <a:p>
            <a:endParaRPr lang="en-US" dirty="0"/>
          </a:p>
        </p:txBody>
      </p:sp>
      <p:pic>
        <p:nvPicPr>
          <p:cNvPr id="4098" name="Picture 2" descr="http://www.africanenterprise.org/wp-content/uploads/2016/01/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1" y="2880359"/>
            <a:ext cx="5903845" cy="397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40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097280" y="6205636"/>
            <a:ext cx="10113264" cy="594360"/>
          </a:xfrm>
        </p:spPr>
        <p:txBody>
          <a:bodyPr>
            <a:normAutofit/>
          </a:bodyPr>
          <a:lstStyle/>
          <a:p>
            <a:pPr algn="ctr"/>
            <a:r>
              <a:rPr lang="en-US" sz="3600" dirty="0" smtClean="0">
                <a:solidFill>
                  <a:schemeClr val="bg1"/>
                </a:solidFill>
              </a:rPr>
              <a:t>Financial Decision-Making</a:t>
            </a:r>
            <a:endParaRPr lang="en-US" sz="3600" dirty="0">
              <a:solidFill>
                <a:schemeClr val="bg1"/>
              </a:solidFill>
            </a:endParaRPr>
          </a:p>
        </p:txBody>
      </p:sp>
      <p:sp>
        <p:nvSpPr>
          <p:cNvPr id="5" name="Picture Placeholder 2"/>
          <p:cNvSpPr txBox="1">
            <a:spLocks/>
          </p:cNvSpPr>
          <p:nvPr/>
        </p:nvSpPr>
        <p:spPr>
          <a:xfrm>
            <a:off x="-115895" y="-298161"/>
            <a:ext cx="12191985" cy="6370355"/>
          </a:xfrm>
          <a:prstGeom prst="rect">
            <a:avLst/>
          </a:prstGeom>
          <a:blipFill>
            <a:blip r:embed="rId2"/>
            <a:stretch>
              <a:fillRect/>
            </a:stretch>
          </a:blipFill>
        </p:spPr>
      </p:sp>
      <p:pic>
        <p:nvPicPr>
          <p:cNvPr id="3074" name="Picture 2" descr="http://www.africanenterprise.org/wp-content/uploads/2016/01/8498156328_24a1d35540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8161"/>
            <a:ext cx="12192000" cy="637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05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Financial Decision-Making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Board must ensure that the ministry maintains:</a:t>
            </a:r>
          </a:p>
          <a:p>
            <a:pPr marL="457200" indent="-457200">
              <a:buFont typeface="+mj-lt"/>
              <a:buAutoNum type="arabicPeriod"/>
            </a:pPr>
            <a:r>
              <a:rPr lang="en-US" dirty="0" smtClean="0"/>
              <a:t>Accurate and up-to-date financial records</a:t>
            </a:r>
          </a:p>
          <a:p>
            <a:pPr marL="457200" indent="-457200">
              <a:buFont typeface="+mj-lt"/>
              <a:buAutoNum type="arabicPeriod"/>
            </a:pPr>
            <a:r>
              <a:rPr lang="en-US" dirty="0" smtClean="0"/>
              <a:t>Prepares and follows an annual budget</a:t>
            </a:r>
          </a:p>
          <a:p>
            <a:pPr marL="457200" indent="-457200">
              <a:buFont typeface="+mj-lt"/>
              <a:buAutoNum type="arabicPeriod"/>
            </a:pPr>
            <a:r>
              <a:rPr lang="en-US" dirty="0" smtClean="0"/>
              <a:t>Prepares accurate and timely financial statements</a:t>
            </a:r>
          </a:p>
          <a:p>
            <a:pPr marL="457200" indent="-457200">
              <a:buFont typeface="+mj-lt"/>
              <a:buAutoNum type="arabicPeriod"/>
            </a:pPr>
            <a:r>
              <a:rPr lang="en-US" dirty="0" smtClean="0"/>
              <a:t>Financial policies and asset </a:t>
            </a:r>
            <a:r>
              <a:rPr lang="en-US" dirty="0" smtClean="0"/>
              <a:t>management </a:t>
            </a:r>
            <a:r>
              <a:rPr lang="en-US" dirty="0" smtClean="0"/>
              <a:t>policy including </a:t>
            </a:r>
            <a:r>
              <a:rPr lang="en-US" dirty="0" smtClean="0"/>
              <a:t>investment policy</a:t>
            </a:r>
          </a:p>
          <a:p>
            <a:pPr marL="457200" indent="-457200">
              <a:buFont typeface="+mj-lt"/>
              <a:buAutoNum type="arabicPeriod"/>
            </a:pPr>
            <a:r>
              <a:rPr lang="en-US" dirty="0" smtClean="0"/>
              <a:t>Complies with federal, state, and local regulations and applicable reporting requirements (IRS 990)</a:t>
            </a:r>
          </a:p>
          <a:p>
            <a:pPr marL="457200" indent="-457200">
              <a:buFont typeface="+mj-lt"/>
              <a:buAutoNum type="arabicPeriod"/>
            </a:pPr>
            <a:r>
              <a:rPr lang="en-US" dirty="0" smtClean="0"/>
              <a:t>Conducts an annual external financial audit</a:t>
            </a:r>
          </a:p>
          <a:p>
            <a:pPr marL="457200" indent="-457200">
              <a:buFont typeface="+mj-lt"/>
              <a:buAutoNum type="arabicPeriod"/>
            </a:pPr>
            <a:r>
              <a:rPr lang="en-US" dirty="0" smtClean="0"/>
              <a:t>Internal controls and ensures segregation of duties</a:t>
            </a:r>
          </a:p>
          <a:p>
            <a:pPr marL="457200" indent="-457200">
              <a:buFont typeface="+mj-lt"/>
              <a:buAutoNum type="arabicPeriod"/>
            </a:pPr>
            <a:r>
              <a:rPr lang="en-US" dirty="0" smtClean="0"/>
              <a:t>Effectively manages risk (e.g. insurance, conflict-of-interest, financial management)</a:t>
            </a:r>
            <a:endParaRPr lang="en-US" dirty="0"/>
          </a:p>
        </p:txBody>
      </p:sp>
    </p:spTree>
    <p:extLst>
      <p:ext uri="{BB962C8B-B14F-4D97-AF65-F5344CB8AC3E}">
        <p14:creationId xmlns:p14="http://schemas.microsoft.com/office/powerpoint/2010/main" val="14393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83257" cy="935865"/>
          </a:xfrm>
        </p:spPr>
        <p:txBody>
          <a:bodyPr>
            <a:noAutofit/>
          </a:bodyPr>
          <a:lstStyle/>
          <a:p>
            <a:r>
              <a:rPr lang="en-US" sz="3600" b="1" dirty="0" smtClean="0">
                <a:solidFill>
                  <a:schemeClr val="tx1"/>
                </a:solidFill>
                <a:effectLst>
                  <a:outerShdw blurRad="38100" dist="38100" dir="2700000" algn="tl">
                    <a:srgbClr val="000000">
                      <a:alpha val="43137"/>
                    </a:srgbClr>
                  </a:outerShdw>
                </a:effectLst>
              </a:rPr>
              <a:t>Does </a:t>
            </a:r>
            <a:r>
              <a:rPr lang="en-US" sz="3600" b="1" dirty="0">
                <a:solidFill>
                  <a:schemeClr val="tx1"/>
                </a:solidFill>
                <a:effectLst>
                  <a:outerShdw blurRad="38100" dist="38100" dir="2700000" algn="tl">
                    <a:srgbClr val="000000">
                      <a:alpha val="43137"/>
                    </a:srgbClr>
                  </a:outerShdw>
                </a:effectLst>
              </a:rPr>
              <a:t>your </a:t>
            </a:r>
            <a:r>
              <a:rPr lang="en-US" sz="3600" b="1" dirty="0" smtClean="0">
                <a:solidFill>
                  <a:schemeClr val="tx1"/>
                </a:solidFill>
                <a:effectLst>
                  <a:outerShdw blurRad="38100" dist="38100" dir="2700000" algn="tl">
                    <a:srgbClr val="000000">
                      <a:alpha val="43137"/>
                    </a:srgbClr>
                  </a:outerShdw>
                </a:effectLst>
              </a:rPr>
              <a:t>Board </a:t>
            </a:r>
            <a:r>
              <a:rPr lang="en-US" sz="3600" b="1" dirty="0">
                <a:solidFill>
                  <a:schemeClr val="tx1"/>
                </a:solidFill>
                <a:effectLst>
                  <a:outerShdw blurRad="38100" dist="38100" dir="2700000" algn="tl">
                    <a:srgbClr val="000000">
                      <a:alpha val="43137"/>
                    </a:srgbClr>
                  </a:outerShdw>
                </a:effectLst>
              </a:rPr>
              <a:t>have frequent </a:t>
            </a:r>
            <a:r>
              <a:rPr lang="en-US" sz="3600" b="1" dirty="0" smtClean="0">
                <a:solidFill>
                  <a:schemeClr val="tx1"/>
                </a:solidFill>
                <a:effectLst>
                  <a:outerShdw blurRad="38100" dist="38100" dir="2700000" algn="tl">
                    <a:srgbClr val="000000">
                      <a:alpha val="43137"/>
                    </a:srgbClr>
                  </a:outerShdw>
                </a:effectLst>
              </a:rPr>
              <a:t>updates with </a:t>
            </a:r>
            <a:r>
              <a:rPr lang="en-US" sz="3600" b="1" dirty="0">
                <a:solidFill>
                  <a:schemeClr val="tx1"/>
                </a:solidFill>
                <a:effectLst>
                  <a:outerShdw blurRad="38100" dist="38100" dir="2700000" algn="tl">
                    <a:srgbClr val="000000">
                      <a:alpha val="43137"/>
                    </a:srgbClr>
                  </a:outerShdw>
                </a:effectLst>
              </a:rPr>
              <a:t>the right metrics for decision-making flexibility?  </a:t>
            </a:r>
          </a:p>
        </p:txBody>
      </p:sp>
      <p:sp>
        <p:nvSpPr>
          <p:cNvPr id="3" name="Content Placeholder 2"/>
          <p:cNvSpPr>
            <a:spLocks noGrp="1"/>
          </p:cNvSpPr>
          <p:nvPr>
            <p:ph idx="1"/>
          </p:nvPr>
        </p:nvSpPr>
        <p:spPr>
          <a:xfrm>
            <a:off x="677334" y="1944709"/>
            <a:ext cx="10830038" cy="4341351"/>
          </a:xfrm>
        </p:spPr>
        <p:txBody>
          <a:bodyPr>
            <a:normAutofit/>
          </a:bodyPr>
          <a:lstStyle/>
          <a:p>
            <a:pPr>
              <a:buClrTx/>
            </a:pPr>
            <a:r>
              <a:rPr lang="en-US" sz="2000" dirty="0" smtClean="0"/>
              <a:t>What are the ministry Key Performance Indicators (KPIs)? Are these aligned with the strategic priorities of the ministry?</a:t>
            </a:r>
          </a:p>
          <a:p>
            <a:pPr>
              <a:buClrTx/>
            </a:pPr>
            <a:r>
              <a:rPr lang="en-US" sz="2000" dirty="0" smtClean="0"/>
              <a:t>Does the ministry use dashboards and provide the Board regular updates?  Are these the best metrics?</a:t>
            </a:r>
          </a:p>
          <a:p>
            <a:pPr>
              <a:buClrTx/>
            </a:pPr>
            <a:r>
              <a:rPr lang="en-US" sz="2000" dirty="0" smtClean="0"/>
              <a:t>Is the ministry able to disaggregate data in a way that improves decision-making?</a:t>
            </a:r>
          </a:p>
          <a:p>
            <a:pPr>
              <a:buClrTx/>
            </a:pPr>
            <a:r>
              <a:rPr lang="en-US" sz="2000" dirty="0" smtClean="0"/>
              <a:t>Does the ministry have a continuous improvement culture and work collaboratively with stakeholders?  </a:t>
            </a:r>
          </a:p>
          <a:p>
            <a:pPr>
              <a:buClrTx/>
            </a:pPr>
            <a:r>
              <a:rPr lang="en-US" sz="2000" dirty="0" smtClean="0"/>
              <a:t>Is budget preparation collaborative and lead to strategic conversations?</a:t>
            </a:r>
          </a:p>
          <a:p>
            <a:pPr>
              <a:buClrTx/>
            </a:pPr>
            <a:r>
              <a:rPr lang="en-US" sz="2000" dirty="0" smtClean="0"/>
              <a:t>Is the ministry risk-profile frequently updated and reviewed?  Are there opportunities to reduce risk</a:t>
            </a:r>
            <a:r>
              <a:rPr lang="en-US" sz="2000" dirty="0" smtClean="0"/>
              <a:t>?</a:t>
            </a:r>
          </a:p>
          <a:p>
            <a:pPr>
              <a:buClrTx/>
            </a:pPr>
            <a:r>
              <a:rPr lang="en-US" dirty="0" smtClean="0"/>
              <a:t>Does the CEO/President communicate frequently with the board on progress of the ministry meeting the strategic priorities, budget targets, and ministry successes and challenges?</a:t>
            </a:r>
            <a:endParaRPr lang="en-US" dirty="0"/>
          </a:p>
        </p:txBody>
      </p:sp>
    </p:spTree>
    <p:extLst>
      <p:ext uri="{BB962C8B-B14F-4D97-AF65-F5344CB8AC3E}">
        <p14:creationId xmlns:p14="http://schemas.microsoft.com/office/powerpoint/2010/main" val="3713297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Metrics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Key Performance Indicators (examples)</a:t>
            </a:r>
          </a:p>
          <a:p>
            <a:pPr marL="457200" indent="-457200">
              <a:buFont typeface="+mj-lt"/>
              <a:buAutoNum type="arabicPeriod"/>
            </a:pPr>
            <a:r>
              <a:rPr lang="en-US" dirty="0" smtClean="0"/>
              <a:t>Income and expense actuals and projections</a:t>
            </a:r>
            <a:endParaRPr lang="en-US" dirty="0" smtClean="0"/>
          </a:p>
          <a:p>
            <a:pPr marL="457200" indent="-457200">
              <a:buFont typeface="+mj-lt"/>
              <a:buAutoNum type="arabicPeriod"/>
            </a:pPr>
            <a:r>
              <a:rPr lang="en-US" dirty="0" smtClean="0"/>
              <a:t>Donor and grant growth </a:t>
            </a:r>
            <a:r>
              <a:rPr lang="en-US" dirty="0" smtClean="0"/>
              <a:t>rate year-over-year</a:t>
            </a:r>
          </a:p>
          <a:p>
            <a:pPr marL="457200" indent="-457200">
              <a:buFont typeface="+mj-lt"/>
              <a:buAutoNum type="arabicPeriod"/>
            </a:pPr>
            <a:r>
              <a:rPr lang="en-US" dirty="0" smtClean="0"/>
              <a:t>Donation growth</a:t>
            </a:r>
          </a:p>
          <a:p>
            <a:pPr marL="457200" indent="-457200">
              <a:buFont typeface="+mj-lt"/>
              <a:buAutoNum type="arabicPeriod"/>
            </a:pPr>
            <a:r>
              <a:rPr lang="en-US" dirty="0" smtClean="0"/>
              <a:t>Average gift size growth</a:t>
            </a:r>
          </a:p>
          <a:p>
            <a:pPr marL="457200" indent="-457200">
              <a:buFont typeface="+mj-lt"/>
              <a:buAutoNum type="arabicPeriod"/>
            </a:pPr>
            <a:r>
              <a:rPr lang="en-US" dirty="0" smtClean="0"/>
              <a:t>Donor retention rate</a:t>
            </a:r>
          </a:p>
          <a:p>
            <a:pPr marL="457200" indent="-457200">
              <a:buFont typeface="+mj-lt"/>
              <a:buAutoNum type="arabicPeriod"/>
            </a:pPr>
            <a:r>
              <a:rPr lang="en-US" dirty="0" smtClean="0"/>
              <a:t>Fundraising ROI</a:t>
            </a:r>
          </a:p>
          <a:p>
            <a:pPr marL="457200" indent="-457200">
              <a:buFont typeface="+mj-lt"/>
              <a:buAutoNum type="arabicPeriod"/>
            </a:pPr>
            <a:r>
              <a:rPr lang="en-US" dirty="0" smtClean="0"/>
              <a:t>Recurring gift percentage</a:t>
            </a:r>
          </a:p>
          <a:p>
            <a:pPr marL="457200" indent="-457200">
              <a:buFont typeface="+mj-lt"/>
              <a:buAutoNum type="arabicPeriod"/>
            </a:pPr>
            <a:r>
              <a:rPr lang="en-US" dirty="0" smtClean="0"/>
              <a:t>Social media engagement</a:t>
            </a:r>
          </a:p>
          <a:p>
            <a:pPr marL="457200" indent="-457200">
              <a:buFont typeface="+mj-lt"/>
              <a:buAutoNum type="arabicPeriod"/>
            </a:pPr>
            <a:r>
              <a:rPr lang="en-US" dirty="0" smtClean="0"/>
              <a:t>Online gift percentage </a:t>
            </a:r>
          </a:p>
          <a:p>
            <a:pPr marL="457200" indent="-457200">
              <a:buFont typeface="+mj-lt"/>
              <a:buAutoNum type="arabicPeriod"/>
            </a:pPr>
            <a:r>
              <a:rPr lang="en-US" dirty="0" smtClean="0"/>
              <a:t>Pledge fulfillment percentage</a:t>
            </a:r>
          </a:p>
          <a:p>
            <a:pPr marL="457200" indent="-457200">
              <a:buFont typeface="+mj-lt"/>
              <a:buAutoNum type="arabicPeriod"/>
            </a:pPr>
            <a:endParaRPr lang="en-US" dirty="0"/>
          </a:p>
        </p:txBody>
      </p:sp>
      <p:sp>
        <p:nvSpPr>
          <p:cNvPr id="4" name="Content Placeholder 3"/>
          <p:cNvSpPr>
            <a:spLocks noGrp="1"/>
          </p:cNvSpPr>
          <p:nvPr>
            <p:ph sz="half" idx="2"/>
          </p:nvPr>
        </p:nvSpPr>
        <p:spPr>
          <a:xfrm>
            <a:off x="6217920" y="1845735"/>
            <a:ext cx="4937760" cy="4297488"/>
          </a:xfrm>
        </p:spPr>
        <p:txBody>
          <a:bodyPr>
            <a:normAutofit fontScale="85000" lnSpcReduction="20000"/>
          </a:bodyPr>
          <a:lstStyle/>
          <a:p>
            <a:r>
              <a:rPr lang="en-US" dirty="0" smtClean="0"/>
              <a:t>Dashboard</a:t>
            </a:r>
            <a:endParaRPr lang="en-US" dirty="0"/>
          </a:p>
          <a:p>
            <a:r>
              <a:rPr lang="en-US" i="1" dirty="0"/>
              <a:t>Successful dashboards </a:t>
            </a:r>
            <a:r>
              <a:rPr lang="en-US" i="1" dirty="0" smtClean="0"/>
              <a:t>do </a:t>
            </a:r>
            <a:r>
              <a:rPr lang="en-US" i="1" dirty="0"/>
              <a:t>the following:</a:t>
            </a:r>
            <a:endParaRPr lang="en-US" dirty="0"/>
          </a:p>
          <a:p>
            <a:pPr marL="457200" indent="-457200">
              <a:lnSpc>
                <a:spcPct val="120000"/>
              </a:lnSpc>
              <a:buFont typeface="+mj-lt"/>
              <a:buAutoNum type="arabicPeriod"/>
            </a:pPr>
            <a:r>
              <a:rPr lang="en-US" dirty="0"/>
              <a:t>Effectively communicate strategic-level results;</a:t>
            </a:r>
          </a:p>
          <a:p>
            <a:pPr marL="457200" indent="-457200">
              <a:lnSpc>
                <a:spcPct val="120000"/>
              </a:lnSpc>
              <a:buFont typeface="+mj-lt"/>
              <a:buAutoNum type="arabicPeriod"/>
            </a:pPr>
            <a:r>
              <a:rPr lang="en-US" dirty="0"/>
              <a:t>Present data in a user-friendly visual format;</a:t>
            </a:r>
          </a:p>
          <a:p>
            <a:pPr marL="457200" indent="-457200">
              <a:lnSpc>
                <a:spcPct val="120000"/>
              </a:lnSpc>
              <a:buFont typeface="+mj-lt"/>
              <a:buAutoNum type="arabicPeriod"/>
            </a:pPr>
            <a:r>
              <a:rPr lang="en-US" dirty="0"/>
              <a:t>Create a snapshot of current status as well as trends over time;</a:t>
            </a:r>
          </a:p>
          <a:p>
            <a:pPr marL="457200" indent="-457200">
              <a:lnSpc>
                <a:spcPct val="120000"/>
              </a:lnSpc>
              <a:buFont typeface="+mj-lt"/>
              <a:buAutoNum type="arabicPeriod"/>
            </a:pPr>
            <a:r>
              <a:rPr lang="en-US" dirty="0"/>
              <a:t>Clearly show performance against defined targets;</a:t>
            </a:r>
          </a:p>
          <a:p>
            <a:pPr marL="457200" indent="-457200">
              <a:lnSpc>
                <a:spcPct val="120000"/>
              </a:lnSpc>
              <a:buFont typeface="+mj-lt"/>
              <a:buAutoNum type="arabicPeriod"/>
            </a:pPr>
            <a:r>
              <a:rPr lang="en-US" dirty="0"/>
              <a:t>Highlight out-of-the-ordinary results; and</a:t>
            </a:r>
          </a:p>
          <a:p>
            <a:pPr marL="457200" indent="-457200">
              <a:lnSpc>
                <a:spcPct val="120000"/>
              </a:lnSpc>
              <a:buFont typeface="+mj-lt"/>
              <a:buAutoNum type="arabicPeriod"/>
            </a:pPr>
            <a:r>
              <a:rPr lang="en-US" dirty="0"/>
              <a:t>Include a manageable set of key performance indicators (KPIs).</a:t>
            </a:r>
          </a:p>
          <a:p>
            <a:endParaRPr lang="en-US" dirty="0"/>
          </a:p>
        </p:txBody>
      </p:sp>
    </p:spTree>
    <p:extLst>
      <p:ext uri="{BB962C8B-B14F-4D97-AF65-F5344CB8AC3E}">
        <p14:creationId xmlns:p14="http://schemas.microsoft.com/office/powerpoint/2010/main" val="3199295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759700" cy="987380"/>
          </a:xfrm>
        </p:spPr>
        <p:txBody>
          <a:bodyPr>
            <a:normAutofit fontScale="90000"/>
          </a:bodyPr>
          <a:lstStyle/>
          <a:p>
            <a:r>
              <a:rPr lang="en-US" dirty="0"/>
              <a:t/>
            </a:r>
            <a:br>
              <a:rPr lang="en-US" dirty="0"/>
            </a:br>
            <a:r>
              <a:rPr lang="en-US" b="1" dirty="0"/>
              <a:t>When should a ministry use </a:t>
            </a:r>
            <a:r>
              <a:rPr lang="en-US" b="1" dirty="0" smtClean="0"/>
              <a:t>expert </a:t>
            </a:r>
            <a:r>
              <a:rPr lang="en-US" b="1" dirty="0"/>
              <a:t>consultants?</a:t>
            </a:r>
            <a:r>
              <a:rPr lang="en-US" dirty="0"/>
              <a:t>  </a:t>
            </a:r>
          </a:p>
        </p:txBody>
      </p:sp>
      <p:sp>
        <p:nvSpPr>
          <p:cNvPr id="3" name="Content Placeholder 2"/>
          <p:cNvSpPr>
            <a:spLocks noGrp="1"/>
          </p:cNvSpPr>
          <p:nvPr>
            <p:ph idx="1"/>
          </p:nvPr>
        </p:nvSpPr>
        <p:spPr>
          <a:xfrm>
            <a:off x="677334" y="1725769"/>
            <a:ext cx="10759700" cy="4315594"/>
          </a:xfrm>
        </p:spPr>
        <p:txBody>
          <a:bodyPr>
            <a:normAutofit/>
          </a:bodyPr>
          <a:lstStyle/>
          <a:p>
            <a:r>
              <a:rPr lang="en-US" sz="2800" dirty="0" smtClean="0"/>
              <a:t>When a ministry benefits from a consultant:</a:t>
            </a:r>
          </a:p>
          <a:p>
            <a:pPr lvl="1"/>
            <a:r>
              <a:rPr lang="en-US" sz="2400" dirty="0" smtClean="0"/>
              <a:t>Expertise</a:t>
            </a:r>
          </a:p>
          <a:p>
            <a:pPr lvl="1"/>
            <a:r>
              <a:rPr lang="en-US" sz="2400" dirty="0" smtClean="0"/>
              <a:t>Objectivity</a:t>
            </a:r>
          </a:p>
          <a:p>
            <a:pPr lvl="1"/>
            <a:r>
              <a:rPr lang="en-US" sz="2400" dirty="0" smtClean="0"/>
              <a:t>Less expensive to outsource than to hire internal expertise</a:t>
            </a:r>
            <a:endParaRPr lang="en-US" sz="2400" dirty="0"/>
          </a:p>
          <a:p>
            <a:pPr lvl="1"/>
            <a:r>
              <a:rPr lang="en-US" sz="2400" dirty="0" smtClean="0"/>
              <a:t>Accountability</a:t>
            </a:r>
          </a:p>
          <a:p>
            <a:pPr lvl="1"/>
            <a:r>
              <a:rPr lang="en-US" sz="2400" dirty="0" smtClean="0"/>
              <a:t>Transparency</a:t>
            </a:r>
          </a:p>
          <a:p>
            <a:r>
              <a:rPr lang="en-US" sz="2800" dirty="0" smtClean="0"/>
              <a:t>Carefully define in the contract the expectations and limitations of the consulting services</a:t>
            </a:r>
          </a:p>
          <a:p>
            <a:r>
              <a:rPr lang="en-US" sz="2800" dirty="0" smtClean="0"/>
              <a:t>Be wary of long term entanglements </a:t>
            </a:r>
            <a:endParaRPr lang="en-US" sz="2800" dirty="0"/>
          </a:p>
        </p:txBody>
      </p:sp>
    </p:spTree>
    <p:extLst>
      <p:ext uri="{BB962C8B-B14F-4D97-AF65-F5344CB8AC3E}">
        <p14:creationId xmlns:p14="http://schemas.microsoft.com/office/powerpoint/2010/main" val="3904363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1562" y="5505455"/>
            <a:ext cx="4937760" cy="911216"/>
          </a:xfrm>
        </p:spPr>
        <p:txBody>
          <a:bodyPr/>
          <a:lstStyle/>
          <a:p>
            <a:r>
              <a:rPr lang="en-US" b="1" dirty="0" smtClean="0">
                <a:solidFill>
                  <a:schemeClr val="tx1"/>
                </a:solidFill>
                <a:effectLst>
                  <a:outerShdw blurRad="38100" dist="38100" dir="2700000" algn="tl">
                    <a:srgbClr val="000000">
                      <a:alpha val="43137"/>
                    </a:srgbClr>
                  </a:outerShdw>
                </a:effectLst>
              </a:rPr>
              <a:t>Board performance and evaluation</a:t>
            </a:r>
            <a:endParaRPr lang="en-US" b="1" dirty="0">
              <a:solidFill>
                <a:schemeClr val="tx1"/>
              </a:solidFill>
              <a:effectLst>
                <a:outerShdw blurRad="38100" dist="38100" dir="2700000" algn="tl">
                  <a:srgbClr val="000000">
                    <a:alpha val="43137"/>
                  </a:srgbClr>
                </a:outerShdw>
              </a:effectLst>
            </a:endParaRPr>
          </a:p>
        </p:txBody>
      </p:sp>
      <p:pic>
        <p:nvPicPr>
          <p:cNvPr id="4098" name="Picture 2" descr="http://www.africanenterprise.org/wp-content/uploads/2016/08/Foxfire-Picture-Comp-2.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71562" y="2582335"/>
            <a:ext cx="5163478" cy="2819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fricanenterprise.org/wp-content/uploads/2016/08/Foxfire-Picture-2.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73273" y="1944710"/>
            <a:ext cx="4627055" cy="401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72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evaluation (sample forms)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t>CEO annual performance evaluation</a:t>
            </a:r>
          </a:p>
          <a:p>
            <a:pPr marL="457200" indent="-457200">
              <a:buFont typeface="+mj-lt"/>
              <a:buAutoNum type="arabicPeriod"/>
            </a:pPr>
            <a:r>
              <a:rPr lang="en-US" sz="2800" dirty="0" smtClean="0"/>
              <a:t>Board performance evaluation</a:t>
            </a:r>
          </a:p>
          <a:p>
            <a:pPr marL="457200" indent="-457200">
              <a:buFont typeface="+mj-lt"/>
              <a:buAutoNum type="arabicPeriod"/>
            </a:pPr>
            <a:r>
              <a:rPr lang="en-US" sz="2800" dirty="0" smtClean="0"/>
              <a:t>Board evaluation of the Chair leadership</a:t>
            </a:r>
          </a:p>
          <a:p>
            <a:pPr marL="457200" indent="-457200">
              <a:buFont typeface="+mj-lt"/>
              <a:buAutoNum type="arabicPeriod"/>
            </a:pPr>
            <a:r>
              <a:rPr lang="en-US" sz="2800" dirty="0" smtClean="0"/>
              <a:t>Board member’s self-evaluation</a:t>
            </a:r>
            <a:endParaRPr lang="en-US" sz="2800" dirty="0"/>
          </a:p>
        </p:txBody>
      </p:sp>
    </p:spTree>
    <p:extLst>
      <p:ext uri="{BB962C8B-B14F-4D97-AF65-F5344CB8AC3E}">
        <p14:creationId xmlns:p14="http://schemas.microsoft.com/office/powerpoint/2010/main" val="56748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1</a:t>
            </a:r>
            <a:endParaRPr lang="en-US" dirty="0"/>
          </a:p>
        </p:txBody>
      </p:sp>
      <p:sp>
        <p:nvSpPr>
          <p:cNvPr id="4" name="Text Placeholder 3"/>
          <p:cNvSpPr>
            <a:spLocks noGrp="1"/>
          </p:cNvSpPr>
          <p:nvPr>
            <p:ph type="body" sz="half" idx="2"/>
          </p:nvPr>
        </p:nvSpPr>
        <p:spPr/>
        <p:txBody>
          <a:bodyPr>
            <a:normAutofit/>
          </a:bodyPr>
          <a:lstStyle/>
          <a:p>
            <a:endParaRPr lang="en-US" sz="3200" dirty="0" smtClean="0"/>
          </a:p>
          <a:p>
            <a:r>
              <a:rPr lang="en-US" sz="3200" dirty="0" smtClean="0"/>
              <a:t>BOARD RECRUITMENT, ON-BOARDING, AND EXPECTATIONS</a:t>
            </a:r>
            <a:endParaRPr lang="en-US" sz="3200" dirty="0"/>
          </a:p>
        </p:txBody>
      </p:sp>
      <p:pic>
        <p:nvPicPr>
          <p:cNvPr id="3074" name="Picture 2" descr="Abidjan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8469" y="489634"/>
            <a:ext cx="2804355" cy="42276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xfire 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824" y="3491691"/>
            <a:ext cx="3800866" cy="281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73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 Governance Scorecard</a:t>
            </a:r>
          </a:p>
        </p:txBody>
      </p:sp>
      <p:sp>
        <p:nvSpPr>
          <p:cNvPr id="3" name="Subtitle 2"/>
          <p:cNvSpPr>
            <a:spLocks noGrp="1"/>
          </p:cNvSpPr>
          <p:nvPr>
            <p:ph type="subTitle" idx="1"/>
          </p:nvPr>
        </p:nvSpPr>
        <p:spPr/>
        <p:txBody>
          <a:bodyPr>
            <a:normAutofit fontScale="92500"/>
          </a:bodyPr>
          <a:lstStyle/>
          <a:p>
            <a:r>
              <a:rPr lang="en-US" dirty="0"/>
              <a:t>Caryn Ryan, Founder and Managing Member, Missionwell LLC</a:t>
            </a:r>
          </a:p>
          <a:p>
            <a:r>
              <a:rPr lang="en-US" dirty="0"/>
              <a:t>Dr. Margaret Bailey, </a:t>
            </a:r>
            <a:r>
              <a:rPr lang="en-US" dirty="0" smtClean="0"/>
              <a:t>President, pacific educational resources</a:t>
            </a:r>
            <a:endParaRPr lang="en-US" dirty="0"/>
          </a:p>
        </p:txBody>
      </p:sp>
      <p:sp>
        <p:nvSpPr>
          <p:cNvPr id="4" name="TextBox 3"/>
          <p:cNvSpPr txBox="1"/>
          <p:nvPr/>
        </p:nvSpPr>
        <p:spPr>
          <a:xfrm>
            <a:off x="1097280" y="6488668"/>
            <a:ext cx="10613355" cy="369332"/>
          </a:xfrm>
          <a:prstGeom prst="rect">
            <a:avLst/>
          </a:prstGeom>
          <a:noFill/>
        </p:spPr>
        <p:txBody>
          <a:bodyPr wrap="none" rtlCol="0">
            <a:spAutoFit/>
          </a:bodyPr>
          <a:lstStyle/>
          <a:p>
            <a:r>
              <a:rPr lang="en-US" dirty="0">
                <a:solidFill>
                  <a:schemeClr val="bg1"/>
                </a:solidFill>
              </a:rPr>
              <a:t>Property of Missionwell LLC and M Bailey Consulting.  Reproduction and further distribution require permission.</a:t>
            </a:r>
          </a:p>
        </p:txBody>
      </p:sp>
      <p:pic>
        <p:nvPicPr>
          <p:cNvPr id="8" name="Picture 7" descr="gymnastics Code of Points report card - Gymnastics Coaching.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10090"/>
            <a:ext cx="1922976" cy="1858877"/>
          </a:xfrm>
          <a:prstGeom prst="rect">
            <a:avLst/>
          </a:prstGeom>
        </p:spPr>
      </p:pic>
      <p:pic>
        <p:nvPicPr>
          <p:cNvPr id="9" name="Picture 8" descr="unity3d - Scoring scale object - Stack Overfl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130" y="425140"/>
            <a:ext cx="2876550" cy="1628775"/>
          </a:xfrm>
          <a:prstGeom prst="rect">
            <a:avLst/>
          </a:prstGeom>
        </p:spPr>
      </p:pic>
    </p:spTree>
    <p:extLst>
      <p:ext uri="{BB962C8B-B14F-4D97-AF65-F5344CB8AC3E}">
        <p14:creationId xmlns:p14="http://schemas.microsoft.com/office/powerpoint/2010/main" val="361724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52" y="365125"/>
            <a:ext cx="10636347" cy="1367422"/>
          </a:xfrm>
        </p:spPr>
        <p:txBody>
          <a:bodyPr/>
          <a:lstStyle/>
          <a:p>
            <a:r>
              <a:rPr lang="en-US" dirty="0" smtClean="0"/>
              <a:t>Session Description</a:t>
            </a:r>
            <a:endParaRPr lang="en-US" dirty="0"/>
          </a:p>
        </p:txBody>
      </p:sp>
      <p:sp>
        <p:nvSpPr>
          <p:cNvPr id="3" name="Content Placeholder 2"/>
          <p:cNvSpPr>
            <a:spLocks noGrp="1"/>
          </p:cNvSpPr>
          <p:nvPr>
            <p:ph idx="1"/>
          </p:nvPr>
        </p:nvSpPr>
        <p:spPr>
          <a:xfrm>
            <a:off x="838200" y="1026942"/>
            <a:ext cx="10515600" cy="5831058"/>
          </a:xfrm>
        </p:spPr>
        <p:txBody>
          <a:bodyPr>
            <a:normAutofit/>
          </a:bodyPr>
          <a:lstStyle/>
          <a:p>
            <a:pPr marL="0" indent="0">
              <a:buNone/>
            </a:pPr>
            <a:endParaRPr lang="en-US" sz="4000" b="1" dirty="0" smtClean="0">
              <a:solidFill>
                <a:schemeClr val="accent6">
                  <a:lumMod val="75000"/>
                </a:schemeClr>
              </a:solidFill>
            </a:endParaRPr>
          </a:p>
          <a:p>
            <a:pPr marL="0" indent="0">
              <a:buNone/>
            </a:pPr>
            <a:r>
              <a:rPr lang="en-US" sz="4000" b="1" dirty="0" smtClean="0">
                <a:solidFill>
                  <a:srgbClr val="0000FF"/>
                </a:solidFill>
              </a:rPr>
              <a:t>What </a:t>
            </a:r>
            <a:r>
              <a:rPr lang="en-US" sz="4000" b="1" dirty="0">
                <a:solidFill>
                  <a:srgbClr val="0000FF"/>
                </a:solidFill>
              </a:rPr>
              <a:t>we measure, improves! </a:t>
            </a:r>
          </a:p>
          <a:p>
            <a:pPr marL="0" indent="0">
              <a:lnSpc>
                <a:spcPct val="120000"/>
              </a:lnSpc>
              <a:spcBef>
                <a:spcPts val="600"/>
              </a:spcBef>
              <a:buNone/>
            </a:pPr>
            <a:r>
              <a:rPr lang="en-US" sz="2800" dirty="0"/>
              <a:t>The focus of scorecards has been to gauge </a:t>
            </a:r>
            <a:r>
              <a:rPr lang="en-US" sz="2800" u="sng" dirty="0"/>
              <a:t>management</a:t>
            </a:r>
            <a:r>
              <a:rPr lang="en-US" sz="2800" dirty="0"/>
              <a:t> effectiveness and operational efficiencies; </a:t>
            </a:r>
            <a:r>
              <a:rPr lang="en-US" sz="2800" dirty="0" smtClean="0"/>
              <a:t>they </a:t>
            </a:r>
            <a:r>
              <a:rPr lang="en-US" sz="2800" dirty="0"/>
              <a:t>can also be used to gauge </a:t>
            </a:r>
            <a:r>
              <a:rPr lang="en-US" sz="2800" u="sng" dirty="0"/>
              <a:t>board governance</a:t>
            </a:r>
            <a:r>
              <a:rPr lang="en-US" sz="2800" dirty="0"/>
              <a:t> effectiveness. </a:t>
            </a:r>
          </a:p>
          <a:p>
            <a:pPr marL="0" indent="0">
              <a:lnSpc>
                <a:spcPct val="120000"/>
              </a:lnSpc>
              <a:spcBef>
                <a:spcPts val="600"/>
              </a:spcBef>
              <a:buNone/>
            </a:pPr>
            <a:endParaRPr lang="en-US" sz="2100" dirty="0"/>
          </a:p>
          <a:p>
            <a:pPr marL="0" indent="0">
              <a:buNone/>
            </a:pPr>
            <a:endParaRPr lang="en-US" dirty="0"/>
          </a:p>
        </p:txBody>
      </p:sp>
      <p:pic>
        <p:nvPicPr>
          <p:cNvPr id="5" name="Picture 4" descr="Recent improvement : enzymatic 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490" y="269572"/>
            <a:ext cx="3062196" cy="2296647"/>
          </a:xfrm>
          <a:prstGeom prst="rect">
            <a:avLst/>
          </a:prstGeom>
        </p:spPr>
      </p:pic>
    </p:spTree>
    <p:extLst>
      <p:ext uri="{BB962C8B-B14F-4D97-AF65-F5344CB8AC3E}">
        <p14:creationId xmlns:p14="http://schemas.microsoft.com/office/powerpoint/2010/main" val="41641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286603"/>
            <a:ext cx="10522634" cy="1450757"/>
          </a:xfrm>
        </p:spPr>
        <p:txBody>
          <a:bodyPr>
            <a:normAutofit/>
          </a:bodyPr>
          <a:lstStyle/>
          <a:p>
            <a:r>
              <a:rPr lang="en-US" sz="4400" b="1" dirty="0">
                <a:solidFill>
                  <a:schemeClr val="tx1"/>
                </a:solidFill>
                <a:effectLst>
                  <a:outerShdw blurRad="38100" dist="38100" dir="2700000" algn="tl">
                    <a:srgbClr val="000000">
                      <a:alpha val="43137"/>
                    </a:srgbClr>
                  </a:outerShdw>
                </a:effectLst>
              </a:rPr>
              <a:t>The Board governance performance framework is from 3 key sources of research</a:t>
            </a:r>
          </a:p>
        </p:txBody>
      </p:sp>
      <p:sp>
        <p:nvSpPr>
          <p:cNvPr id="3" name="Content Placeholder 2"/>
          <p:cNvSpPr>
            <a:spLocks noGrp="1"/>
          </p:cNvSpPr>
          <p:nvPr>
            <p:ph idx="1"/>
          </p:nvPr>
        </p:nvSpPr>
        <p:spPr>
          <a:xfrm>
            <a:off x="838200" y="1918952"/>
            <a:ext cx="10515600" cy="4456089"/>
          </a:xfrm>
        </p:spPr>
        <p:txBody>
          <a:bodyPr>
            <a:normAutofit/>
          </a:bodyPr>
          <a:lstStyle/>
          <a:p>
            <a:pPr marL="0" indent="0">
              <a:buNone/>
            </a:pPr>
            <a:r>
              <a:rPr lang="en-US" sz="2800" b="1" dirty="0">
                <a:solidFill>
                  <a:srgbClr val="0000FF"/>
                </a:solidFill>
              </a:rPr>
              <a:t>The Performance Imperative </a:t>
            </a:r>
          </a:p>
          <a:p>
            <a:pPr lvl="1"/>
            <a:r>
              <a:rPr lang="en-US" sz="2400" dirty="0"/>
              <a:t>A Framework for Social Service Excellence:  Seven pillars of excellence developed collaboratively, Results Leadership Group, 2015</a:t>
            </a:r>
          </a:p>
          <a:p>
            <a:pPr marL="0" indent="0">
              <a:buNone/>
            </a:pPr>
            <a:r>
              <a:rPr lang="en-US" sz="2800" b="1" dirty="0">
                <a:solidFill>
                  <a:srgbClr val="0000FF"/>
                </a:solidFill>
              </a:rPr>
              <a:t>Balanced Scorecards </a:t>
            </a:r>
          </a:p>
          <a:p>
            <a:pPr lvl="1"/>
            <a:r>
              <a:rPr lang="en-US" sz="2400" dirty="0"/>
              <a:t>Body of work by R. S. Kaplan, David P. Norton and many others, and traditionally a management tool for strategic execution and results.</a:t>
            </a:r>
          </a:p>
          <a:p>
            <a:pPr marL="0" indent="0">
              <a:buNone/>
            </a:pPr>
            <a:r>
              <a:rPr lang="en-US" sz="2800" b="1" dirty="0">
                <a:solidFill>
                  <a:srgbClr val="0000FF"/>
                </a:solidFill>
              </a:rPr>
              <a:t>The Effective Board of Trustees</a:t>
            </a:r>
            <a:r>
              <a:rPr lang="en-US" sz="2800" dirty="0">
                <a:solidFill>
                  <a:srgbClr val="0000FF"/>
                </a:solidFill>
              </a:rPr>
              <a:t> </a:t>
            </a:r>
          </a:p>
          <a:p>
            <a:pPr lvl="1"/>
            <a:r>
              <a:rPr lang="en-US" sz="2400" dirty="0"/>
              <a:t>A book by R. P. Chait, T. P. Holland &amp; B. E. Taylor who jointly researched what distinguished highly effective from ineffective boards.</a:t>
            </a:r>
          </a:p>
        </p:txBody>
      </p:sp>
    </p:spTree>
    <p:extLst>
      <p:ext uri="{BB962C8B-B14F-4D97-AF65-F5344CB8AC3E}">
        <p14:creationId xmlns:p14="http://schemas.microsoft.com/office/powerpoint/2010/main" val="1915617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00FF"/>
                </a:solidFill>
                <a:effectLst>
                  <a:outerShdw blurRad="38100" dist="38100" dir="2700000" algn="tl">
                    <a:srgbClr val="000000">
                      <a:alpha val="43137"/>
                    </a:srgbClr>
                  </a:outerShdw>
                </a:effectLst>
                <a:latin typeface="+mn-lt"/>
              </a:rPr>
              <a:t>The </a:t>
            </a:r>
            <a:r>
              <a:rPr lang="en-US" b="1" i="1" dirty="0">
                <a:solidFill>
                  <a:srgbClr val="0000FF"/>
                </a:solidFill>
                <a:effectLst>
                  <a:outerShdw blurRad="38100" dist="38100" dir="2700000" algn="tl">
                    <a:srgbClr val="000000">
                      <a:alpha val="43137"/>
                    </a:srgbClr>
                  </a:outerShdw>
                </a:effectLst>
                <a:latin typeface="+mn-lt"/>
              </a:rPr>
              <a:t>Performance Imperative </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r>
              <a:rPr lang="en-US" sz="2800" i="1" dirty="0"/>
              <a:t>High performance is the ability to deliver-over a prolonged period of time—meaningful, measurable and financially sustainable results for the people or causes the organization is in existence to serve.</a:t>
            </a:r>
          </a:p>
        </p:txBody>
      </p:sp>
    </p:spTree>
    <p:extLst>
      <p:ext uri="{BB962C8B-B14F-4D97-AF65-F5344CB8AC3E}">
        <p14:creationId xmlns:p14="http://schemas.microsoft.com/office/powerpoint/2010/main" val="3583170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Balanced scorecard </a:t>
            </a:r>
            <a:r>
              <a:rPr lang="en-US" dirty="0"/>
              <a:t>measures: </a:t>
            </a:r>
            <a:r>
              <a:rPr lang="en-US" dirty="0" smtClean="0"/>
              <a:t/>
            </a:r>
            <a:br>
              <a:rPr lang="en-US" dirty="0" smtClean="0"/>
            </a:br>
            <a:r>
              <a:rPr lang="en-US" dirty="0" smtClean="0"/>
              <a:t>move </a:t>
            </a:r>
            <a:r>
              <a:rPr lang="en-US" dirty="0"/>
              <a:t>from observation to </a:t>
            </a:r>
            <a:r>
              <a:rPr lang="en-US" dirty="0" smtClean="0"/>
              <a:t>KPIs</a:t>
            </a:r>
            <a:endParaRPr lang="en-US" dirty="0"/>
          </a:p>
        </p:txBody>
      </p:sp>
      <p:graphicFrame>
        <p:nvGraphicFramePr>
          <p:cNvPr id="4" name="Diagram 3"/>
          <p:cNvGraphicFramePr/>
          <p:nvPr>
            <p:extLst>
              <p:ext uri="{D42A27DB-BD31-4B8C-83A1-F6EECF244321}">
                <p14:modId xmlns:p14="http://schemas.microsoft.com/office/powerpoint/2010/main" val="2200512824"/>
              </p:ext>
            </p:extLst>
          </p:nvPr>
        </p:nvGraphicFramePr>
        <p:xfrm>
          <a:off x="337953" y="1690688"/>
          <a:ext cx="11338231" cy="457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372952" y="2059806"/>
            <a:ext cx="3201582" cy="923330"/>
          </a:xfrm>
          <a:prstGeom prst="rect">
            <a:avLst/>
          </a:prstGeom>
          <a:noFill/>
        </p:spPr>
        <p:txBody>
          <a:bodyPr wrap="none" rtlCol="0">
            <a:spAutoFit/>
          </a:bodyPr>
          <a:lstStyle/>
          <a:p>
            <a:r>
              <a:rPr lang="en-US" i="1" dirty="0" smtClean="0">
                <a:solidFill>
                  <a:srgbClr val="FF0000"/>
                </a:solidFill>
              </a:rPr>
              <a:t>Development office </a:t>
            </a:r>
            <a:r>
              <a:rPr lang="en-US" i="1" dirty="0">
                <a:solidFill>
                  <a:srgbClr val="FF0000"/>
                </a:solidFill>
              </a:rPr>
              <a:t>example:</a:t>
            </a:r>
          </a:p>
          <a:p>
            <a:r>
              <a:rPr lang="en-US" i="1" dirty="0" smtClean="0">
                <a:solidFill>
                  <a:srgbClr val="FF0000"/>
                </a:solidFill>
              </a:rPr>
              <a:t>Contacts, donors, contributions, </a:t>
            </a:r>
          </a:p>
          <a:p>
            <a:r>
              <a:rPr lang="en-US" i="1" dirty="0" smtClean="0">
                <a:solidFill>
                  <a:srgbClr val="FF0000"/>
                </a:solidFill>
              </a:rPr>
              <a:t>funds delivered to field</a:t>
            </a:r>
            <a:endParaRPr lang="en-US" i="1" dirty="0">
              <a:solidFill>
                <a:srgbClr val="FF0000"/>
              </a:solidFill>
            </a:endParaRPr>
          </a:p>
        </p:txBody>
      </p:sp>
    </p:spTree>
    <p:extLst>
      <p:ext uri="{BB962C8B-B14F-4D97-AF65-F5344CB8AC3E}">
        <p14:creationId xmlns:p14="http://schemas.microsoft.com/office/powerpoint/2010/main" val="1644124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a:t>
            </a:r>
          </a:p>
        </p:txBody>
      </p:sp>
      <p:sp>
        <p:nvSpPr>
          <p:cNvPr id="3" name="Content Placeholder 2"/>
          <p:cNvSpPr>
            <a:spLocks noGrp="1"/>
          </p:cNvSpPr>
          <p:nvPr>
            <p:ph sz="half" idx="1"/>
          </p:nvPr>
        </p:nvSpPr>
        <p:spPr>
          <a:xfrm>
            <a:off x="1097278" y="1845734"/>
            <a:ext cx="4625096" cy="4023360"/>
          </a:xfrm>
        </p:spPr>
        <p:txBody>
          <a:bodyPr>
            <a:normAutofit fontScale="85000" lnSpcReduction="20000"/>
          </a:bodyPr>
          <a:lstStyle/>
          <a:p>
            <a:pPr marL="0" indent="0">
              <a:buNone/>
            </a:pPr>
            <a:r>
              <a:rPr lang="en-US" sz="3500" b="1" i="1" dirty="0">
                <a:solidFill>
                  <a:schemeClr val="accent3">
                    <a:lumMod val="75000"/>
                  </a:schemeClr>
                </a:solidFill>
              </a:rPr>
              <a:t>Six Performance Areas</a:t>
            </a:r>
          </a:p>
          <a:p>
            <a:pPr marL="514350" indent="-514350">
              <a:lnSpc>
                <a:spcPct val="120000"/>
              </a:lnSpc>
              <a:spcBef>
                <a:spcPts val="600"/>
              </a:spcBef>
              <a:buFont typeface="+mj-lt"/>
              <a:buAutoNum type="arabicPeriod"/>
            </a:pPr>
            <a:r>
              <a:rPr lang="en-US" sz="3000" dirty="0"/>
              <a:t>Courageous &amp; Adaptive Leadership</a:t>
            </a:r>
          </a:p>
          <a:p>
            <a:pPr marL="514350" indent="-514350">
              <a:lnSpc>
                <a:spcPct val="120000"/>
              </a:lnSpc>
              <a:spcBef>
                <a:spcPts val="600"/>
              </a:spcBef>
              <a:buFont typeface="+mj-lt"/>
              <a:buAutoNum type="arabicPeriod"/>
            </a:pPr>
            <a:r>
              <a:rPr lang="en-US" sz="3000" dirty="0"/>
              <a:t>Strategic Focus</a:t>
            </a:r>
          </a:p>
          <a:p>
            <a:pPr marL="514350" indent="-514350">
              <a:lnSpc>
                <a:spcPct val="120000"/>
              </a:lnSpc>
              <a:spcBef>
                <a:spcPts val="600"/>
              </a:spcBef>
              <a:buFont typeface="+mj-lt"/>
              <a:buAutoNum type="arabicPeriod"/>
            </a:pPr>
            <a:r>
              <a:rPr lang="en-US" sz="3000" dirty="0"/>
              <a:t>Beneficiaries &amp; Stakeholders</a:t>
            </a:r>
          </a:p>
          <a:p>
            <a:pPr marL="514350" indent="-514350">
              <a:lnSpc>
                <a:spcPct val="120000"/>
              </a:lnSpc>
              <a:spcBef>
                <a:spcPts val="600"/>
              </a:spcBef>
              <a:buFont typeface="+mj-lt"/>
              <a:buAutoNum type="arabicPeriod"/>
            </a:pPr>
            <a:r>
              <a:rPr lang="en-US" sz="3000" dirty="0"/>
              <a:t>Internal Relationships</a:t>
            </a:r>
          </a:p>
          <a:p>
            <a:pPr marL="514350" indent="-514350">
              <a:lnSpc>
                <a:spcPct val="120000"/>
              </a:lnSpc>
              <a:spcBef>
                <a:spcPts val="600"/>
              </a:spcBef>
              <a:buFont typeface="+mj-lt"/>
              <a:buAutoNum type="arabicPeriod"/>
            </a:pPr>
            <a:r>
              <a:rPr lang="en-US" sz="3000" dirty="0"/>
              <a:t>Learning &amp; Growth</a:t>
            </a:r>
          </a:p>
          <a:p>
            <a:pPr marL="514350" indent="-514350">
              <a:lnSpc>
                <a:spcPct val="120000"/>
              </a:lnSpc>
              <a:spcBef>
                <a:spcPts val="600"/>
              </a:spcBef>
              <a:buFont typeface="+mj-lt"/>
              <a:buAutoNum type="arabicPeriod"/>
            </a:pPr>
            <a:r>
              <a:rPr lang="en-US" sz="3000" dirty="0"/>
              <a:t>Financial Health</a:t>
            </a:r>
          </a:p>
          <a:p>
            <a:pPr lvl="1"/>
            <a:endParaRPr lang="en-US" dirty="0"/>
          </a:p>
        </p:txBody>
      </p:sp>
      <p:sp>
        <p:nvSpPr>
          <p:cNvPr id="4" name="Content Placeholder 3"/>
          <p:cNvSpPr>
            <a:spLocks noGrp="1"/>
          </p:cNvSpPr>
          <p:nvPr>
            <p:ph sz="half" idx="2"/>
          </p:nvPr>
        </p:nvSpPr>
        <p:spPr>
          <a:xfrm>
            <a:off x="6231988" y="1845735"/>
            <a:ext cx="5387926" cy="4299426"/>
          </a:xfrm>
        </p:spPr>
        <p:txBody>
          <a:bodyPr>
            <a:normAutofit fontScale="85000" lnSpcReduction="20000"/>
          </a:bodyPr>
          <a:lstStyle/>
          <a:p>
            <a:pPr marL="0" indent="0">
              <a:buNone/>
            </a:pPr>
            <a:r>
              <a:rPr lang="en-US" sz="3500" b="1" i="1" dirty="0">
                <a:solidFill>
                  <a:srgbClr val="0000FF"/>
                </a:solidFill>
              </a:rPr>
              <a:t>Board Governance Questionnaire</a:t>
            </a:r>
          </a:p>
          <a:p>
            <a:pPr>
              <a:lnSpc>
                <a:spcPct val="120000"/>
              </a:lnSpc>
            </a:pPr>
            <a:r>
              <a:rPr lang="en-US" sz="3000" dirty="0"/>
              <a:t>Determine where your board is strongest and where you have opportunities for growth</a:t>
            </a:r>
          </a:p>
          <a:p>
            <a:endParaRPr lang="en-US" sz="3000" dirty="0"/>
          </a:p>
          <a:p>
            <a:endParaRPr lang="en-US" sz="3000" dirty="0"/>
          </a:p>
          <a:p>
            <a:pPr marL="0" indent="0">
              <a:buNone/>
            </a:pPr>
            <a:r>
              <a:rPr lang="en-US" sz="3500" b="1" i="1" dirty="0">
                <a:solidFill>
                  <a:srgbClr val="FF0000"/>
                </a:solidFill>
              </a:rPr>
              <a:t>Board Governance Scorecard</a:t>
            </a:r>
          </a:p>
          <a:p>
            <a:pPr>
              <a:lnSpc>
                <a:spcPct val="120000"/>
              </a:lnSpc>
            </a:pPr>
            <a:r>
              <a:rPr lang="en-US" sz="3000" dirty="0"/>
              <a:t>Watch your board grow in the areas you select (and probably others)</a:t>
            </a:r>
          </a:p>
          <a:p>
            <a:endParaRPr lang="en-US" dirty="0"/>
          </a:p>
        </p:txBody>
      </p:sp>
      <p:sp>
        <p:nvSpPr>
          <p:cNvPr id="5" name="Down Arrow 4"/>
          <p:cNvSpPr/>
          <p:nvPr/>
        </p:nvSpPr>
        <p:spPr>
          <a:xfrm>
            <a:off x="7620000" y="3775589"/>
            <a:ext cx="1455174" cy="5506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5189463" y="1966452"/>
            <a:ext cx="639097" cy="1268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9904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67262" y="2213421"/>
            <a:ext cx="4218003" cy="4095994"/>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b="1" dirty="0"/>
              <a:t>Board Scorecard Framework</a:t>
            </a:r>
            <a:br>
              <a:rPr lang="en-US" b="1" dirty="0"/>
            </a:br>
            <a:r>
              <a:rPr lang="en-US" sz="4000" dirty="0"/>
              <a:t>Six </a:t>
            </a:r>
            <a:r>
              <a:rPr lang="en-US" sz="4000" dirty="0">
                <a:solidFill>
                  <a:schemeClr val="tx1"/>
                </a:solidFill>
              </a:rPr>
              <a:t>performance areas </a:t>
            </a:r>
            <a:r>
              <a:rPr lang="en-US" sz="4000" dirty="0"/>
              <a:t>for effectiveness</a:t>
            </a:r>
          </a:p>
        </p:txBody>
      </p:sp>
      <p:sp>
        <p:nvSpPr>
          <p:cNvPr id="4" name="TextBox 3"/>
          <p:cNvSpPr txBox="1"/>
          <p:nvPr/>
        </p:nvSpPr>
        <p:spPr>
          <a:xfrm>
            <a:off x="5066298" y="3889619"/>
            <a:ext cx="1787820" cy="1200329"/>
          </a:xfrm>
          <a:prstGeom prst="rect">
            <a:avLst/>
          </a:prstGeom>
          <a:noFill/>
        </p:spPr>
        <p:txBody>
          <a:bodyPr wrap="square" rtlCol="0">
            <a:spAutoFit/>
          </a:bodyPr>
          <a:lstStyle/>
          <a:p>
            <a:r>
              <a:rPr lang="en-US" sz="2400" b="1" dirty="0">
                <a:solidFill>
                  <a:srgbClr val="0000FF"/>
                </a:solidFill>
              </a:rPr>
              <a:t>Courageous Adaptive Leadership</a:t>
            </a:r>
          </a:p>
        </p:txBody>
      </p:sp>
      <p:sp>
        <p:nvSpPr>
          <p:cNvPr id="7" name="TextBox 6"/>
          <p:cNvSpPr txBox="1"/>
          <p:nvPr/>
        </p:nvSpPr>
        <p:spPr>
          <a:xfrm>
            <a:off x="8434315" y="3280418"/>
            <a:ext cx="2178160" cy="830997"/>
          </a:xfrm>
          <a:prstGeom prst="rect">
            <a:avLst/>
          </a:prstGeom>
          <a:noFill/>
        </p:spPr>
        <p:txBody>
          <a:bodyPr wrap="none" rtlCol="0">
            <a:spAutoFit/>
          </a:bodyPr>
          <a:lstStyle/>
          <a:p>
            <a:r>
              <a:rPr lang="en-US" sz="2400" b="1" dirty="0">
                <a:solidFill>
                  <a:srgbClr val="FFC000"/>
                </a:solidFill>
              </a:rPr>
              <a:t>Beneficiaries &amp; </a:t>
            </a:r>
          </a:p>
          <a:p>
            <a:r>
              <a:rPr lang="en-US" sz="2400" b="1" dirty="0">
                <a:solidFill>
                  <a:srgbClr val="FFC000"/>
                </a:solidFill>
              </a:rPr>
              <a:t>Stakeholders</a:t>
            </a:r>
          </a:p>
        </p:txBody>
      </p:sp>
      <p:sp>
        <p:nvSpPr>
          <p:cNvPr id="9" name="TextBox 8"/>
          <p:cNvSpPr txBox="1"/>
          <p:nvPr/>
        </p:nvSpPr>
        <p:spPr>
          <a:xfrm>
            <a:off x="7679566" y="5372209"/>
            <a:ext cx="2140105" cy="830997"/>
          </a:xfrm>
          <a:prstGeom prst="rect">
            <a:avLst/>
          </a:prstGeom>
          <a:noFill/>
        </p:spPr>
        <p:txBody>
          <a:bodyPr wrap="square" rtlCol="0">
            <a:spAutoFit/>
          </a:bodyPr>
          <a:lstStyle/>
          <a:p>
            <a:r>
              <a:rPr lang="en-US" sz="2400" b="1" dirty="0">
                <a:solidFill>
                  <a:srgbClr val="FF0000"/>
                </a:solidFill>
              </a:rPr>
              <a:t>Internal Relationships</a:t>
            </a:r>
          </a:p>
        </p:txBody>
      </p:sp>
      <p:sp>
        <p:nvSpPr>
          <p:cNvPr id="10" name="TextBox 9"/>
          <p:cNvSpPr txBox="1"/>
          <p:nvPr/>
        </p:nvSpPr>
        <p:spPr>
          <a:xfrm>
            <a:off x="2335413" y="5265873"/>
            <a:ext cx="1965425" cy="830997"/>
          </a:xfrm>
          <a:prstGeom prst="rect">
            <a:avLst/>
          </a:prstGeom>
          <a:noFill/>
        </p:spPr>
        <p:txBody>
          <a:bodyPr wrap="square" rtlCol="0">
            <a:spAutoFit/>
          </a:bodyPr>
          <a:lstStyle/>
          <a:p>
            <a:r>
              <a:rPr lang="en-US" sz="2400" b="1" dirty="0">
                <a:solidFill>
                  <a:srgbClr val="00B0F0"/>
                </a:solidFill>
              </a:rPr>
              <a:t>Learning &amp; Growth</a:t>
            </a:r>
          </a:p>
        </p:txBody>
      </p:sp>
      <p:sp>
        <p:nvSpPr>
          <p:cNvPr id="11" name="TextBox 10"/>
          <p:cNvSpPr txBox="1"/>
          <p:nvPr/>
        </p:nvSpPr>
        <p:spPr>
          <a:xfrm>
            <a:off x="1877991" y="3313705"/>
            <a:ext cx="1374338" cy="830997"/>
          </a:xfrm>
          <a:prstGeom prst="rect">
            <a:avLst/>
          </a:prstGeom>
          <a:noFill/>
        </p:spPr>
        <p:txBody>
          <a:bodyPr wrap="square" rtlCol="0">
            <a:spAutoFit/>
          </a:bodyPr>
          <a:lstStyle/>
          <a:p>
            <a:r>
              <a:rPr lang="en-US" sz="2400" b="1" dirty="0">
                <a:solidFill>
                  <a:schemeClr val="accent1">
                    <a:lumMod val="50000"/>
                  </a:schemeClr>
                </a:solidFill>
              </a:rPr>
              <a:t>Financial Health</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r="70282" b="76256"/>
          <a:stretch/>
        </p:blipFill>
        <p:spPr>
          <a:xfrm>
            <a:off x="5350185" y="3257792"/>
            <a:ext cx="909208" cy="806920"/>
          </a:xfrm>
          <a:prstGeom prst="rect">
            <a:avLst/>
          </a:prstGeom>
        </p:spPr>
      </p:pic>
      <p:sp>
        <p:nvSpPr>
          <p:cNvPr id="8" name="Oval 7"/>
          <p:cNvSpPr/>
          <p:nvPr/>
        </p:nvSpPr>
        <p:spPr>
          <a:xfrm>
            <a:off x="3182103" y="3124666"/>
            <a:ext cx="1240221" cy="1202801"/>
          </a:xfrm>
          <a:prstGeom prst="ellipse">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130203" y="3129327"/>
            <a:ext cx="1240221" cy="1202801"/>
          </a:xfrm>
          <a:prstGeom prst="ellipse">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341743" y="5269186"/>
            <a:ext cx="1240221" cy="1202801"/>
          </a:xfrm>
          <a:prstGeom prst="ellipse">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156152" y="1737360"/>
            <a:ext cx="1240221" cy="1202801"/>
          </a:xfrm>
          <a:prstGeom prst="ellipse">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933867" y="5269186"/>
            <a:ext cx="1240221" cy="1202801"/>
          </a:xfrm>
          <a:prstGeom prst="ellipse">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488763" y="1871866"/>
            <a:ext cx="2084965" cy="461665"/>
          </a:xfrm>
          <a:prstGeom prst="rect">
            <a:avLst/>
          </a:prstGeom>
          <a:noFill/>
        </p:spPr>
        <p:txBody>
          <a:bodyPr wrap="square" rtlCol="0">
            <a:spAutoFit/>
          </a:bodyPr>
          <a:lstStyle/>
          <a:p>
            <a:r>
              <a:rPr lang="en-US" sz="2400" b="1" dirty="0">
                <a:solidFill>
                  <a:srgbClr val="00B050"/>
                </a:solidFill>
              </a:rPr>
              <a:t>Strategic Focus</a:t>
            </a:r>
            <a:endParaRPr lang="en-US" b="1" dirty="0">
              <a:solidFill>
                <a:srgbClr val="00B050"/>
              </a:solidFill>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70389" t="19282" r="-854" b="56100"/>
          <a:stretch/>
        </p:blipFill>
        <p:spPr>
          <a:xfrm>
            <a:off x="7342921" y="3292021"/>
            <a:ext cx="899906" cy="807789"/>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343" t="28137" r="69912" b="47894"/>
          <a:stretch/>
        </p:blipFill>
        <p:spPr>
          <a:xfrm>
            <a:off x="6520540" y="5406184"/>
            <a:ext cx="852272" cy="762921"/>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4988" t="38085" r="35135" b="38184"/>
          <a:stretch/>
        </p:blipFill>
        <p:spPr>
          <a:xfrm>
            <a:off x="4040564" y="5372082"/>
            <a:ext cx="941939" cy="83112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71455" t="47380" r="645" b="28098"/>
          <a:stretch/>
        </p:blipFill>
        <p:spPr>
          <a:xfrm>
            <a:off x="3305370" y="3242365"/>
            <a:ext cx="858045" cy="837775"/>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34515" t="9650" r="35190" b="67524"/>
          <a:stretch/>
        </p:blipFill>
        <p:spPr>
          <a:xfrm>
            <a:off x="5318289" y="1917314"/>
            <a:ext cx="891925" cy="746575"/>
          </a:xfrm>
          <a:prstGeom prst="rect">
            <a:avLst/>
          </a:prstGeom>
        </p:spPr>
      </p:pic>
    </p:spTree>
    <p:extLst>
      <p:ext uri="{BB962C8B-B14F-4D97-AF65-F5344CB8AC3E}">
        <p14:creationId xmlns:p14="http://schemas.microsoft.com/office/powerpoint/2010/main" val="1293212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84" y="365125"/>
            <a:ext cx="9987116" cy="1325563"/>
          </a:xfrm>
        </p:spPr>
        <p:txBody>
          <a:bodyPr anchor="ctr">
            <a:normAutofit/>
          </a:bodyPr>
          <a:lstStyle/>
          <a:p>
            <a:r>
              <a:rPr lang="en-US" sz="4000" b="1" i="1" dirty="0">
                <a:solidFill>
                  <a:srgbClr val="0000FF"/>
                </a:solidFill>
              </a:rPr>
              <a:t>Courageous, Adaptive Leadership </a:t>
            </a:r>
            <a:r>
              <a:rPr lang="en-US" sz="4000" dirty="0">
                <a:solidFill>
                  <a:schemeClr val="tx1"/>
                </a:solidFill>
              </a:rPr>
              <a:t>is </a:t>
            </a:r>
            <a:r>
              <a:rPr lang="en-US" sz="4000" dirty="0"/>
              <a:t>foundational</a:t>
            </a:r>
            <a:endParaRPr lang="en-US" sz="4000" b="1" dirty="0">
              <a:solidFill>
                <a:srgbClr val="0000FF"/>
              </a:solidFill>
            </a:endParaRPr>
          </a:p>
        </p:txBody>
      </p:sp>
      <p:sp>
        <p:nvSpPr>
          <p:cNvPr id="3" name="Content Placeholder 2"/>
          <p:cNvSpPr>
            <a:spLocks noGrp="1"/>
          </p:cNvSpPr>
          <p:nvPr>
            <p:ph idx="1"/>
          </p:nvPr>
        </p:nvSpPr>
        <p:spPr>
          <a:xfrm>
            <a:off x="1097280" y="1845733"/>
            <a:ext cx="10058400" cy="4386255"/>
          </a:xfrm>
        </p:spPr>
        <p:txBody>
          <a:bodyPr>
            <a:normAutofit/>
          </a:bodyPr>
          <a:lstStyle/>
          <a:p>
            <a:pPr marL="0" indent="0">
              <a:buNone/>
            </a:pPr>
            <a:r>
              <a:rPr lang="en-US" sz="2800" dirty="0"/>
              <a:t>What does it mean?</a:t>
            </a:r>
          </a:p>
          <a:p>
            <a:pPr marL="336550" indent="-336550">
              <a:lnSpc>
                <a:spcPct val="100000"/>
              </a:lnSpc>
              <a:buFont typeface="Wingdings" panose="05000000000000000000" pitchFamily="2" charset="2"/>
              <a:buChar char="§"/>
            </a:pPr>
            <a:r>
              <a:rPr lang="en-US" sz="2400" dirty="0"/>
              <a:t>Board embraces their responsibility to deliver meaningful, measurable and financially sustainable results.  Strong, knowledgeable, committed directors and stewards over resources and ethical performance.</a:t>
            </a:r>
          </a:p>
          <a:p>
            <a:pPr>
              <a:lnSpc>
                <a:spcPct val="100000"/>
              </a:lnSpc>
            </a:pPr>
            <a:endParaRPr lang="en-US" sz="2400" dirty="0"/>
          </a:p>
          <a:p>
            <a:pPr marL="0" indent="0">
              <a:lnSpc>
                <a:spcPct val="100000"/>
              </a:lnSpc>
              <a:buNone/>
            </a:pPr>
            <a:r>
              <a:rPr lang="en-US" sz="2800" dirty="0"/>
              <a:t>Sample goals/objectives:</a:t>
            </a:r>
          </a:p>
          <a:p>
            <a:pPr marL="336550" indent="-336550">
              <a:lnSpc>
                <a:spcPct val="100000"/>
              </a:lnSpc>
              <a:buFont typeface="Wingdings" panose="05000000000000000000" pitchFamily="2" charset="2"/>
              <a:buChar char="§"/>
            </a:pPr>
            <a:r>
              <a:rPr lang="en-US" sz="2400" dirty="0"/>
              <a:t>Improve quality of decision making by adding 2 more diverse directors with strong leadership, needed skills and potential network</a:t>
            </a:r>
          </a:p>
          <a:p>
            <a:pPr marL="336550" indent="-336550">
              <a:lnSpc>
                <a:spcPct val="100000"/>
              </a:lnSpc>
              <a:buFont typeface="Wingdings" panose="05000000000000000000" pitchFamily="2" charset="2"/>
              <a:buChar char="§"/>
            </a:pPr>
            <a:r>
              <a:rPr lang="en-US" sz="2400" dirty="0"/>
              <a:t>Increase content of strategic (vs. administrative) topics in board agenda</a:t>
            </a:r>
          </a:p>
          <a:p>
            <a:pPr marL="0" indent="0">
              <a:buNone/>
            </a:pPr>
            <a:endParaRPr lang="en-US" sz="2800"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70282" b="76256"/>
          <a:stretch/>
        </p:blipFill>
        <p:spPr>
          <a:xfrm>
            <a:off x="153042" y="171718"/>
            <a:ext cx="1302132" cy="1155637"/>
          </a:xfrm>
          <a:prstGeom prst="rect">
            <a:avLst/>
          </a:prstGeom>
        </p:spPr>
      </p:pic>
    </p:spTree>
    <p:extLst>
      <p:ext uri="{BB962C8B-B14F-4D97-AF65-F5344CB8AC3E}">
        <p14:creationId xmlns:p14="http://schemas.microsoft.com/office/powerpoint/2010/main" val="78741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516" y="365125"/>
            <a:ext cx="9977284" cy="1325563"/>
          </a:xfrm>
        </p:spPr>
        <p:txBody>
          <a:bodyPr>
            <a:normAutofit fontScale="90000"/>
          </a:bodyPr>
          <a:lstStyle/>
          <a:p>
            <a:pPr algn="ctr"/>
            <a:r>
              <a:rPr lang="en-US" b="1" i="1" dirty="0">
                <a:solidFill>
                  <a:srgbClr val="0000FF"/>
                </a:solidFill>
              </a:rPr>
              <a:t>Courageous, Adaptive Leadership</a:t>
            </a:r>
            <a:r>
              <a:rPr lang="en-US" b="1" i="1" dirty="0">
                <a:solidFill>
                  <a:schemeClr val="accent6"/>
                </a:solidFill>
              </a:rPr>
              <a:t/>
            </a:r>
            <a:br>
              <a:rPr lang="en-US" b="1" i="1" dirty="0">
                <a:solidFill>
                  <a:schemeClr val="accent6"/>
                </a:solidFill>
              </a:rPr>
            </a:br>
            <a:r>
              <a:rPr lang="en-US" dirty="0"/>
              <a:t>Possible Metrics</a:t>
            </a:r>
            <a:endParaRPr lang="en-US" i="1" dirty="0">
              <a:solidFill>
                <a:schemeClr val="accent6"/>
              </a:solidFill>
            </a:endParaRPr>
          </a:p>
        </p:txBody>
      </p:sp>
      <p:sp>
        <p:nvSpPr>
          <p:cNvPr id="4" name="Content Placeholder 3"/>
          <p:cNvSpPr>
            <a:spLocks noGrp="1"/>
          </p:cNvSpPr>
          <p:nvPr>
            <p:ph sz="half" idx="1"/>
          </p:nvPr>
        </p:nvSpPr>
        <p:spPr/>
        <p:txBody>
          <a:bodyPr>
            <a:normAutofit lnSpcReduction="10000"/>
          </a:bodyPr>
          <a:lstStyle/>
          <a:p>
            <a:r>
              <a:rPr lang="en-US" sz="2400" dirty="0"/>
              <a:t>Presence at meetings:  % Attendance</a:t>
            </a:r>
          </a:p>
          <a:p>
            <a:r>
              <a:rPr lang="en-US" sz="2400" dirty="0"/>
              <a:t>Preparedness:  % Read Pre-read, advance questions</a:t>
            </a:r>
          </a:p>
          <a:p>
            <a:r>
              <a:rPr lang="en-US" sz="2400" dirty="0"/>
              <a:t>Engagement:  No one or more person(s) dominated meeting</a:t>
            </a:r>
          </a:p>
          <a:p>
            <a:r>
              <a:rPr lang="en-US" sz="2400" dirty="0"/>
              <a:t>% Agenda devoted to open discussion of strategic issues and opportunities</a:t>
            </a:r>
          </a:p>
          <a:p>
            <a:r>
              <a:rPr lang="en-US" sz="2400" dirty="0"/>
              <a:t>% Directors electing to stay on for maximum term</a:t>
            </a:r>
          </a:p>
          <a:p>
            <a:r>
              <a:rPr lang="en-US" sz="2400" dirty="0"/>
              <a:t>Board approved strategic plan (Y/N)</a:t>
            </a:r>
          </a:p>
        </p:txBody>
      </p:sp>
      <p:sp>
        <p:nvSpPr>
          <p:cNvPr id="7" name="Content Placeholder 6"/>
          <p:cNvSpPr>
            <a:spLocks noGrp="1"/>
          </p:cNvSpPr>
          <p:nvPr>
            <p:ph sz="half" idx="2"/>
          </p:nvPr>
        </p:nvSpPr>
        <p:spPr>
          <a:xfrm>
            <a:off x="6172200" y="1825625"/>
            <a:ext cx="5420710" cy="4683330"/>
          </a:xfrm>
        </p:spPr>
        <p:txBody>
          <a:bodyPr>
            <a:normAutofit lnSpcReduction="10000"/>
          </a:bodyPr>
          <a:lstStyle/>
          <a:p>
            <a:r>
              <a:rPr lang="en-US" sz="2400" dirty="0"/>
              <a:t>Opportunities for inclusionary fellowship of board members exist (Y/N)</a:t>
            </a:r>
          </a:p>
          <a:p>
            <a:r>
              <a:rPr lang="en-US" sz="2400" dirty="0"/>
              <a:t>% Diversity, </a:t>
            </a:r>
            <a:r>
              <a:rPr lang="en-US" sz="2400" dirty="0" smtClean="0"/>
              <a:t>e.g., </a:t>
            </a:r>
            <a:r>
              <a:rPr lang="en-US" sz="2400" dirty="0"/>
              <a:t>ethnic, gender, age, racial</a:t>
            </a:r>
          </a:p>
          <a:p>
            <a:r>
              <a:rPr lang="en-US" sz="2400" dirty="0"/>
              <a:t>Board member evaluation process (Y/N)</a:t>
            </a:r>
          </a:p>
          <a:p>
            <a:r>
              <a:rPr lang="en-US" sz="2400" dirty="0"/>
              <a:t>Full board effectiveness evaluation process (Y/N)</a:t>
            </a:r>
          </a:p>
          <a:p>
            <a:r>
              <a:rPr lang="en-US" sz="2400" dirty="0"/>
              <a:t>Balanced expertise and skills (Y/N)</a:t>
            </a:r>
          </a:p>
          <a:p>
            <a:r>
              <a:rPr lang="en-US" sz="2400" dirty="0"/>
              <a:t>Board meeting effectiveness anonymous feedback (Y/N)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70282" b="76256"/>
          <a:stretch/>
        </p:blipFill>
        <p:spPr>
          <a:xfrm>
            <a:off x="153042" y="171718"/>
            <a:ext cx="1302132" cy="1155637"/>
          </a:xfrm>
          <a:prstGeom prst="rect">
            <a:avLst/>
          </a:prstGeom>
        </p:spPr>
      </p:pic>
    </p:spTree>
    <p:extLst>
      <p:ext uri="{BB962C8B-B14F-4D97-AF65-F5344CB8AC3E}">
        <p14:creationId xmlns:p14="http://schemas.microsoft.com/office/powerpoint/2010/main" val="2021059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05606" y="365125"/>
            <a:ext cx="9848193" cy="1325563"/>
          </a:xfrm>
        </p:spPr>
        <p:txBody>
          <a:bodyPr>
            <a:normAutofit fontScale="90000"/>
          </a:bodyPr>
          <a:lstStyle/>
          <a:p>
            <a:r>
              <a:rPr lang="en-US" b="1" i="1" dirty="0">
                <a:solidFill>
                  <a:srgbClr val="00B050"/>
                </a:solidFill>
              </a:rPr>
              <a:t>Strategic Focus: </a:t>
            </a:r>
            <a:r>
              <a:rPr lang="en-US" dirty="0"/>
              <a:t>Playing the generative role intentionally creates the future</a:t>
            </a:r>
            <a:r>
              <a:rPr lang="en-US" b="1" i="1" dirty="0">
                <a:solidFill>
                  <a:srgbClr val="FFC000"/>
                </a:solidFill>
              </a:rPr>
              <a:t> </a:t>
            </a:r>
            <a:endParaRPr lang="en-US" dirty="0">
              <a:solidFill>
                <a:srgbClr val="FFC000"/>
              </a:solidFill>
            </a:endParaRPr>
          </a:p>
        </p:txBody>
      </p:sp>
      <p:sp>
        <p:nvSpPr>
          <p:cNvPr id="8" name="Content Placeholder 7"/>
          <p:cNvSpPr>
            <a:spLocks noGrp="1"/>
          </p:cNvSpPr>
          <p:nvPr>
            <p:ph idx="1"/>
          </p:nvPr>
        </p:nvSpPr>
        <p:spPr/>
        <p:txBody>
          <a:bodyPr>
            <a:normAutofit fontScale="62500" lnSpcReduction="20000"/>
          </a:bodyPr>
          <a:lstStyle/>
          <a:p>
            <a:pPr marL="0" indent="0">
              <a:lnSpc>
                <a:spcPct val="120000"/>
              </a:lnSpc>
              <a:buNone/>
            </a:pPr>
            <a:r>
              <a:rPr lang="en-US" sz="3400" dirty="0"/>
              <a:t>What does it mean?</a:t>
            </a:r>
          </a:p>
          <a:p>
            <a:pPr marL="465138" indent="-465138">
              <a:lnSpc>
                <a:spcPct val="120000"/>
              </a:lnSpc>
              <a:buFont typeface="Wingdings" panose="05000000000000000000" pitchFamily="2" charset="2"/>
              <a:buChar char="§"/>
            </a:pPr>
            <a:r>
              <a:rPr lang="en-US" sz="3400" dirty="0"/>
              <a:t>A board is strategically focused when its helping to envision and shape institutional direction and helping to ensure a strategic approach to the organization’s future</a:t>
            </a:r>
            <a:r>
              <a:rPr lang="en-US" sz="3400" dirty="0" smtClean="0"/>
              <a:t>.</a:t>
            </a:r>
            <a:endParaRPr lang="en-US" sz="3400" dirty="0"/>
          </a:p>
          <a:p>
            <a:pPr marL="0" indent="0">
              <a:lnSpc>
                <a:spcPct val="120000"/>
              </a:lnSpc>
              <a:buNone/>
            </a:pPr>
            <a:r>
              <a:rPr lang="en-US" sz="3400" dirty="0"/>
              <a:t>Sample goals/objectives:</a:t>
            </a:r>
          </a:p>
          <a:p>
            <a:pPr marL="465138" indent="-465138">
              <a:lnSpc>
                <a:spcPct val="120000"/>
              </a:lnSpc>
              <a:buFont typeface="Wingdings" panose="05000000000000000000" pitchFamily="2" charset="2"/>
              <a:buChar char="§"/>
            </a:pPr>
            <a:r>
              <a:rPr lang="en-US" sz="3400" dirty="0"/>
              <a:t>Move board discussions to direction-shaping and away from operational concerns.</a:t>
            </a:r>
          </a:p>
          <a:p>
            <a:pPr marL="465138" indent="-465138">
              <a:lnSpc>
                <a:spcPct val="120000"/>
              </a:lnSpc>
              <a:buFont typeface="Wingdings" panose="05000000000000000000" pitchFamily="2" charset="2"/>
              <a:buChar char="§"/>
            </a:pPr>
            <a:r>
              <a:rPr lang="en-US" sz="3400" dirty="0"/>
              <a:t>Improve the reliability, objectivity and transparency of the information coming to the board.</a:t>
            </a:r>
          </a:p>
          <a:p>
            <a:endParaRPr lang="en-US" sz="2800"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515" t="9650" r="35190" b="67524"/>
          <a:stretch/>
        </p:blipFill>
        <p:spPr>
          <a:xfrm>
            <a:off x="0" y="306131"/>
            <a:ext cx="1327355" cy="1111046"/>
          </a:xfrm>
          <a:prstGeom prst="rect">
            <a:avLst/>
          </a:prstGeom>
        </p:spPr>
      </p:pic>
    </p:spTree>
    <p:extLst>
      <p:ext uri="{BB962C8B-B14F-4D97-AF65-F5344CB8AC3E}">
        <p14:creationId xmlns:p14="http://schemas.microsoft.com/office/powerpoint/2010/main" val="699723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11348" y="0"/>
            <a:ext cx="10058400" cy="1450757"/>
          </a:xfrm>
        </p:spPr>
        <p:txBody>
          <a:bodyPr/>
          <a:lstStyle/>
          <a:p>
            <a:r>
              <a:rPr lang="en-US" dirty="0" smtClean="0"/>
              <a:t>Ministry leadership check-up….</a:t>
            </a:r>
            <a:endParaRPr lang="en-US" dirty="0"/>
          </a:p>
        </p:txBody>
      </p:sp>
      <p:pic>
        <p:nvPicPr>
          <p:cNvPr id="10"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8063" y="1930400"/>
            <a:ext cx="3403498" cy="3305175"/>
          </a:xfrm>
        </p:spPr>
      </p:pic>
      <p:graphicFrame>
        <p:nvGraphicFramePr>
          <p:cNvPr id="12" name="Content Placeholder 11"/>
          <p:cNvGraphicFramePr>
            <a:graphicFrameLocks noGrp="1"/>
          </p:cNvGraphicFramePr>
          <p:nvPr>
            <p:ph sz="quarter" idx="4"/>
            <p:extLst>
              <p:ext uri="{D42A27DB-BD31-4B8C-83A1-F6EECF244321}">
                <p14:modId xmlns:p14="http://schemas.microsoft.com/office/powerpoint/2010/main" val="3171996545"/>
              </p:ext>
            </p:extLst>
          </p:nvPr>
        </p:nvGraphicFramePr>
        <p:xfrm>
          <a:off x="5087938" y="2343956"/>
          <a:ext cx="4186237" cy="3698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461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06" y="365125"/>
            <a:ext cx="9848193" cy="1325563"/>
          </a:xfrm>
        </p:spPr>
        <p:txBody>
          <a:bodyPr>
            <a:normAutofit/>
          </a:bodyPr>
          <a:lstStyle/>
          <a:p>
            <a:r>
              <a:rPr lang="en-US" b="1" i="1" dirty="0">
                <a:solidFill>
                  <a:srgbClr val="00B050"/>
                </a:solidFill>
              </a:rPr>
              <a:t>Strategic </a:t>
            </a:r>
            <a:r>
              <a:rPr lang="en-US" b="1" i="1" dirty="0" smtClean="0">
                <a:solidFill>
                  <a:srgbClr val="00B050"/>
                </a:solidFill>
              </a:rPr>
              <a:t>Focus: </a:t>
            </a:r>
            <a:r>
              <a:rPr lang="en-US" dirty="0" smtClean="0"/>
              <a:t>Possible </a:t>
            </a:r>
            <a:r>
              <a:rPr lang="en-US" dirty="0"/>
              <a:t>Metrics</a:t>
            </a:r>
          </a:p>
        </p:txBody>
      </p:sp>
      <p:sp>
        <p:nvSpPr>
          <p:cNvPr id="6" name="Content Placeholder 5"/>
          <p:cNvSpPr>
            <a:spLocks noGrp="1"/>
          </p:cNvSpPr>
          <p:nvPr>
            <p:ph sz="half" idx="1"/>
          </p:nvPr>
        </p:nvSpPr>
        <p:spPr/>
        <p:txBody>
          <a:bodyPr>
            <a:normAutofit fontScale="92500" lnSpcReduction="10000"/>
          </a:bodyPr>
          <a:lstStyle/>
          <a:p>
            <a:pPr marL="336550" indent="-336550">
              <a:buFont typeface="Wingdings" panose="05000000000000000000" pitchFamily="2" charset="2"/>
              <a:buChar char="§"/>
            </a:pPr>
            <a:r>
              <a:rPr lang="en-US" sz="2800" dirty="0"/>
              <a:t>Board expresses its priorities in writing (Y/N)</a:t>
            </a:r>
          </a:p>
          <a:p>
            <a:pPr marL="336550" indent="-336550">
              <a:buFont typeface="Wingdings" panose="05000000000000000000" pitchFamily="2" charset="2"/>
              <a:buChar char="§"/>
            </a:pPr>
            <a:r>
              <a:rPr lang="en-US" sz="2800" dirty="0"/>
              <a:t>% of agenda spent on agreed board priorities</a:t>
            </a:r>
          </a:p>
          <a:p>
            <a:pPr marL="336550" indent="-336550">
              <a:buFont typeface="Wingdings" panose="05000000000000000000" pitchFamily="2" charset="2"/>
              <a:buChar char="§"/>
            </a:pPr>
            <a:r>
              <a:rPr lang="en-US" sz="2800" dirty="0"/>
              <a:t>% of directors agreeing that sufficient time is allowed for generative discussions</a:t>
            </a:r>
          </a:p>
          <a:p>
            <a:pPr marL="336550" indent="-336550">
              <a:buFont typeface="Wingdings" panose="05000000000000000000" pitchFamily="2" charset="2"/>
              <a:buChar char="§"/>
            </a:pPr>
            <a:r>
              <a:rPr lang="en-US" sz="2800" dirty="0"/>
              <a:t>% of directors agreeing that pre-reads by staff or consultants are objective and fact based</a:t>
            </a:r>
          </a:p>
          <a:p>
            <a:endParaRPr lang="en-US" dirty="0"/>
          </a:p>
        </p:txBody>
      </p:sp>
      <p:sp>
        <p:nvSpPr>
          <p:cNvPr id="3" name="Text Placeholder 2"/>
          <p:cNvSpPr>
            <a:spLocks noGrp="1"/>
          </p:cNvSpPr>
          <p:nvPr>
            <p:ph sz="half" idx="2"/>
          </p:nvPr>
        </p:nvSpPr>
        <p:spPr/>
        <p:txBody>
          <a:bodyPr>
            <a:normAutofit fontScale="92500" lnSpcReduction="10000"/>
          </a:bodyPr>
          <a:lstStyle/>
          <a:p>
            <a:pPr marL="336550" indent="-336550">
              <a:buFont typeface="Wingdings" panose="05000000000000000000" pitchFamily="2" charset="2"/>
              <a:buChar char="§"/>
            </a:pPr>
            <a:r>
              <a:rPr lang="en-US" sz="2800" dirty="0"/>
              <a:t>% of directors agreeing that pre-reads by staff or consultants tie to issues important for mission achievement	</a:t>
            </a:r>
          </a:p>
          <a:p>
            <a:pPr marL="336550" indent="-336550">
              <a:buFont typeface="Wingdings" panose="05000000000000000000" pitchFamily="2" charset="2"/>
              <a:buChar char="§"/>
            </a:pPr>
            <a:r>
              <a:rPr lang="en-US" sz="2800" dirty="0"/>
              <a:t>% of KPIs aligned to strategic priorities</a:t>
            </a:r>
          </a:p>
          <a:p>
            <a:pPr marL="336550" indent="-336550">
              <a:buFont typeface="Wingdings" panose="05000000000000000000" pitchFamily="2" charset="2"/>
              <a:buChar char="§"/>
            </a:pPr>
            <a:r>
              <a:rPr lang="en-US" sz="2800" dirty="0"/>
              <a:t>% of directors agreeing that board’s information allows them to understand issues and discuss appropriately</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515" t="9650" r="35190" b="67524"/>
          <a:stretch/>
        </p:blipFill>
        <p:spPr>
          <a:xfrm>
            <a:off x="0" y="306131"/>
            <a:ext cx="1327355" cy="1111046"/>
          </a:xfrm>
          <a:prstGeom prst="rect">
            <a:avLst/>
          </a:prstGeom>
        </p:spPr>
      </p:pic>
    </p:spTree>
    <p:extLst>
      <p:ext uri="{BB962C8B-B14F-4D97-AF65-F5344CB8AC3E}">
        <p14:creationId xmlns:p14="http://schemas.microsoft.com/office/powerpoint/2010/main" val="797366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49666" y="365125"/>
            <a:ext cx="9804133" cy="1325563"/>
          </a:xfrm>
        </p:spPr>
        <p:txBody>
          <a:bodyPr>
            <a:normAutofit fontScale="90000"/>
          </a:bodyPr>
          <a:lstStyle/>
          <a:p>
            <a:r>
              <a:rPr lang="en-US" b="1" i="1" dirty="0">
                <a:solidFill>
                  <a:schemeClr val="accent1"/>
                </a:solidFill>
              </a:rPr>
              <a:t>Beneficiaries and Stakeholders</a:t>
            </a:r>
            <a:r>
              <a:rPr lang="en-US" b="1" dirty="0"/>
              <a:t/>
            </a:r>
            <a:br>
              <a:rPr lang="en-US" b="1" dirty="0"/>
            </a:br>
            <a:r>
              <a:rPr lang="en-US" dirty="0"/>
              <a:t>Who are they?</a:t>
            </a:r>
          </a:p>
        </p:txBody>
      </p:sp>
      <p:sp>
        <p:nvSpPr>
          <p:cNvPr id="10" name="Content Placeholder 9"/>
          <p:cNvSpPr>
            <a:spLocks noGrp="1"/>
          </p:cNvSpPr>
          <p:nvPr>
            <p:ph idx="1"/>
          </p:nvPr>
        </p:nvSpPr>
        <p:spPr>
          <a:xfrm>
            <a:off x="838200" y="1970467"/>
            <a:ext cx="10515600" cy="4206495"/>
          </a:xfrm>
        </p:spPr>
        <p:txBody>
          <a:bodyPr>
            <a:normAutofit lnSpcReduction="10000"/>
          </a:bodyPr>
          <a:lstStyle/>
          <a:p>
            <a:pPr marL="0" indent="0">
              <a:buNone/>
            </a:pPr>
            <a:r>
              <a:rPr lang="en-US" sz="2800" dirty="0"/>
              <a:t>Beneficiaries</a:t>
            </a:r>
          </a:p>
          <a:p>
            <a:pPr lvl="1"/>
            <a:r>
              <a:rPr lang="en-US" sz="2400" dirty="0"/>
              <a:t>Target recipients of your programs and services</a:t>
            </a:r>
          </a:p>
          <a:p>
            <a:pPr lvl="1"/>
            <a:r>
              <a:rPr lang="en-US" sz="2400" dirty="0"/>
              <a:t>The community of the beneficiaries </a:t>
            </a:r>
          </a:p>
          <a:p>
            <a:pPr marL="0" indent="0">
              <a:buNone/>
            </a:pPr>
            <a:r>
              <a:rPr lang="en-US" sz="2800" dirty="0"/>
              <a:t>Stakeholders</a:t>
            </a:r>
          </a:p>
          <a:p>
            <a:pPr lvl="1"/>
            <a:r>
              <a:rPr lang="en-US" sz="2400" dirty="0"/>
              <a:t>Partner organizations</a:t>
            </a:r>
          </a:p>
          <a:p>
            <a:pPr lvl="1"/>
            <a:r>
              <a:rPr lang="en-US" sz="2400" dirty="0"/>
              <a:t>Volunteers</a:t>
            </a:r>
          </a:p>
          <a:p>
            <a:pPr lvl="1"/>
            <a:r>
              <a:rPr lang="en-US" sz="2400" dirty="0"/>
              <a:t>Rule makers (e.g., politicians) and news </a:t>
            </a:r>
            <a:r>
              <a:rPr lang="en-US" sz="2400" dirty="0" smtClean="0"/>
              <a:t>makers [national &amp; international]</a:t>
            </a:r>
            <a:endParaRPr lang="en-US" sz="2400" dirty="0"/>
          </a:p>
          <a:p>
            <a:pPr lvl="1"/>
            <a:r>
              <a:rPr lang="en-US" sz="2400" dirty="0"/>
              <a:t>Grant makers</a:t>
            </a:r>
          </a:p>
          <a:p>
            <a:pPr lvl="1"/>
            <a:r>
              <a:rPr lang="en-US" sz="2400" dirty="0"/>
              <a:t>Watchdogs and regulators</a:t>
            </a:r>
          </a:p>
          <a:p>
            <a:pPr lvl="1"/>
            <a:r>
              <a:rPr lang="en-US" sz="2400" dirty="0"/>
              <a:t>General public</a:t>
            </a: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0389" t="19282" r="-854" b="56100"/>
          <a:stretch/>
        </p:blipFill>
        <p:spPr>
          <a:xfrm>
            <a:off x="214851" y="339061"/>
            <a:ext cx="1334815" cy="1198180"/>
          </a:xfrm>
          <a:prstGeom prst="rect">
            <a:avLst/>
          </a:prstGeom>
        </p:spPr>
      </p:pic>
    </p:spTree>
    <p:extLst>
      <p:ext uri="{BB962C8B-B14F-4D97-AF65-F5344CB8AC3E}">
        <p14:creationId xmlns:p14="http://schemas.microsoft.com/office/powerpoint/2010/main" val="2487344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10" y="365125"/>
            <a:ext cx="9819290" cy="1325563"/>
          </a:xfrm>
        </p:spPr>
        <p:txBody>
          <a:bodyPr>
            <a:normAutofit fontScale="90000"/>
          </a:bodyPr>
          <a:lstStyle/>
          <a:p>
            <a:r>
              <a:rPr lang="en-US" b="1" i="1" dirty="0">
                <a:solidFill>
                  <a:schemeClr val="accent1"/>
                </a:solidFill>
              </a:rPr>
              <a:t>Beneficiaries and Stakeholders</a:t>
            </a:r>
            <a:r>
              <a:rPr lang="en-US" b="1" dirty="0"/>
              <a:t/>
            </a:r>
            <a:br>
              <a:rPr lang="en-US" b="1" dirty="0"/>
            </a:br>
            <a:r>
              <a:rPr lang="en-US" dirty="0"/>
              <a:t>Sample goals/objectives</a:t>
            </a:r>
          </a:p>
        </p:txBody>
      </p:sp>
      <p:sp>
        <p:nvSpPr>
          <p:cNvPr id="3" name="Content Placeholder 2"/>
          <p:cNvSpPr>
            <a:spLocks noGrp="1"/>
          </p:cNvSpPr>
          <p:nvPr>
            <p:ph idx="1"/>
          </p:nvPr>
        </p:nvSpPr>
        <p:spPr/>
        <p:txBody>
          <a:bodyPr/>
          <a:lstStyle/>
          <a:p>
            <a:pPr marL="401638" indent="-401638">
              <a:buFont typeface="Wingdings" panose="05000000000000000000" pitchFamily="2" charset="2"/>
              <a:buChar char="§"/>
            </a:pPr>
            <a:r>
              <a:rPr lang="en-US" sz="2800" dirty="0"/>
              <a:t>Increased beneficiary satisfaction</a:t>
            </a:r>
          </a:p>
          <a:p>
            <a:pPr marL="401638" indent="-401638">
              <a:buFont typeface="Wingdings" panose="05000000000000000000" pitchFamily="2" charset="2"/>
              <a:buChar char="§"/>
            </a:pPr>
            <a:r>
              <a:rPr lang="en-US" sz="2800" dirty="0"/>
              <a:t>Improved understanding of needs of those using the services</a:t>
            </a:r>
          </a:p>
          <a:p>
            <a:pPr marL="401638" indent="-401638">
              <a:buFont typeface="Wingdings" panose="05000000000000000000" pitchFamily="2" charset="2"/>
              <a:buChar char="§"/>
            </a:pPr>
            <a:r>
              <a:rPr lang="en-US" sz="2800" dirty="0"/>
              <a:t>There is a clear and measurable vision for impact of our products and services on beneficiaries.</a:t>
            </a:r>
          </a:p>
          <a:p>
            <a:pPr marL="401638" indent="-401638">
              <a:buFont typeface="Wingdings" panose="05000000000000000000" pitchFamily="2" charset="2"/>
              <a:buChar char="§"/>
            </a:pPr>
            <a:r>
              <a:rPr lang="en-US" sz="2800" dirty="0"/>
              <a:t>We’re sure our desired impact for beneficiaries matches what they want.</a:t>
            </a:r>
          </a:p>
          <a:p>
            <a:pPr marL="401638" indent="-401638">
              <a:buFont typeface="Wingdings" panose="05000000000000000000" pitchFamily="2" charset="2"/>
              <a:buChar char="§"/>
            </a:pPr>
            <a:r>
              <a:rPr lang="en-US" sz="2800" dirty="0"/>
              <a:t>We’re informed of the impact on beneficiaries once they leave our support system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0389" t="19282" r="-854" b="56100"/>
          <a:stretch/>
        </p:blipFill>
        <p:spPr>
          <a:xfrm>
            <a:off x="199695" y="365125"/>
            <a:ext cx="1334815" cy="1198180"/>
          </a:xfrm>
          <a:prstGeom prst="rect">
            <a:avLst/>
          </a:prstGeom>
        </p:spPr>
      </p:pic>
    </p:spTree>
    <p:extLst>
      <p:ext uri="{BB962C8B-B14F-4D97-AF65-F5344CB8AC3E}">
        <p14:creationId xmlns:p14="http://schemas.microsoft.com/office/powerpoint/2010/main" val="641151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9102" y="365125"/>
            <a:ext cx="9724697" cy="1325563"/>
          </a:xfrm>
        </p:spPr>
        <p:txBody>
          <a:bodyPr>
            <a:normAutofit fontScale="90000"/>
          </a:bodyPr>
          <a:lstStyle/>
          <a:p>
            <a:r>
              <a:rPr lang="en-US" b="1" i="1" dirty="0">
                <a:solidFill>
                  <a:schemeClr val="accent1"/>
                </a:solidFill>
              </a:rPr>
              <a:t>Beneficiaries and Stakeholders</a:t>
            </a:r>
            <a:r>
              <a:rPr lang="en-US" b="1" i="1" dirty="0">
                <a:solidFill>
                  <a:srgbClr val="FF0000"/>
                </a:solidFill>
              </a:rPr>
              <a:t/>
            </a:r>
            <a:br>
              <a:rPr lang="en-US" b="1" i="1" dirty="0">
                <a:solidFill>
                  <a:srgbClr val="FF0000"/>
                </a:solidFill>
              </a:rPr>
            </a:br>
            <a:r>
              <a:rPr lang="en-US" dirty="0"/>
              <a:t>Possible metrics</a:t>
            </a:r>
            <a:endParaRPr lang="en-US" dirty="0">
              <a:solidFill>
                <a:srgbClr val="FF0000"/>
              </a:solidFill>
            </a:endParaRPr>
          </a:p>
        </p:txBody>
      </p:sp>
      <p:sp>
        <p:nvSpPr>
          <p:cNvPr id="6" name="Content Placeholder 5"/>
          <p:cNvSpPr>
            <a:spLocks noGrp="1"/>
          </p:cNvSpPr>
          <p:nvPr>
            <p:ph sz="half" idx="1"/>
          </p:nvPr>
        </p:nvSpPr>
        <p:spPr/>
        <p:txBody>
          <a:bodyPr>
            <a:normAutofit/>
          </a:bodyPr>
          <a:lstStyle/>
          <a:p>
            <a:pPr marL="223838" indent="-223838">
              <a:buFont typeface="Wingdings" panose="05000000000000000000" pitchFamily="2" charset="2"/>
              <a:buChar char="§"/>
            </a:pPr>
            <a:r>
              <a:rPr lang="en-US" sz="2400" dirty="0"/>
              <a:t>% of board members believing suite of impact measures/metrics are adequate, vs. target</a:t>
            </a:r>
          </a:p>
          <a:p>
            <a:pPr marL="223838" indent="-223838">
              <a:buFont typeface="Wingdings" panose="05000000000000000000" pitchFamily="2" charset="2"/>
              <a:buChar char="§"/>
            </a:pPr>
            <a:r>
              <a:rPr lang="en-US" sz="2400" dirty="0"/>
              <a:t>Executive scorecard (as shared with board) includes outcomes and impact measures that board sets as  relevant</a:t>
            </a:r>
          </a:p>
          <a:p>
            <a:pPr marL="223838" indent="-223838">
              <a:buFont typeface="Wingdings" panose="05000000000000000000" pitchFamily="2" charset="2"/>
              <a:buChar char="§"/>
            </a:pPr>
            <a:r>
              <a:rPr lang="en-US" sz="2400" dirty="0"/>
              <a:t>Board schedule/calendar allows sufficient opportunities for stakeholder engagement (Yes/No)</a:t>
            </a:r>
          </a:p>
          <a:p>
            <a:endParaRPr lang="en-US" dirty="0"/>
          </a:p>
        </p:txBody>
      </p:sp>
      <p:sp>
        <p:nvSpPr>
          <p:cNvPr id="8" name="Content Placeholder 7"/>
          <p:cNvSpPr>
            <a:spLocks noGrp="1"/>
          </p:cNvSpPr>
          <p:nvPr>
            <p:ph sz="half" idx="2"/>
          </p:nvPr>
        </p:nvSpPr>
        <p:spPr/>
        <p:txBody>
          <a:bodyPr>
            <a:normAutofit/>
          </a:bodyPr>
          <a:lstStyle/>
          <a:p>
            <a:pPr marL="288925" indent="-288925">
              <a:buFont typeface="Wingdings" panose="05000000000000000000" pitchFamily="2" charset="2"/>
              <a:buChar char="§"/>
            </a:pPr>
            <a:r>
              <a:rPr lang="en-US" sz="2400" dirty="0"/>
              <a:t>Total interactions with beneficiaries by board members, e.g., attendance at organization programs and activities, open Q&amp;A time, etc.</a:t>
            </a:r>
          </a:p>
          <a:p>
            <a:pPr marL="288925" indent="-288925">
              <a:buFont typeface="Wingdings" panose="05000000000000000000" pitchFamily="2" charset="2"/>
              <a:buChar char="§"/>
            </a:pPr>
            <a:r>
              <a:rPr lang="en-US" sz="2400" dirty="0"/>
              <a:t>Average number of interactions per board member vs. target</a:t>
            </a:r>
          </a:p>
          <a:p>
            <a:pPr marL="288925" indent="-288925">
              <a:buFont typeface="Wingdings" panose="05000000000000000000" pitchFamily="2" charset="2"/>
              <a:buChar char="§"/>
            </a:pPr>
            <a:r>
              <a:rPr lang="en-US" sz="2400" dirty="0"/>
              <a:t>Major donor/grantor giving to programs designed by organization to deliver impact, vs. target, % or $</a:t>
            </a:r>
          </a:p>
          <a:p>
            <a:endParaRPr lang="en-US" dirty="0"/>
          </a:p>
          <a:p>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0389" t="19282" r="-854" b="56100"/>
          <a:stretch/>
        </p:blipFill>
        <p:spPr>
          <a:xfrm>
            <a:off x="199695" y="365125"/>
            <a:ext cx="1334815" cy="1198180"/>
          </a:xfrm>
          <a:prstGeom prst="rect">
            <a:avLst/>
          </a:prstGeom>
        </p:spPr>
      </p:pic>
    </p:spTree>
    <p:extLst>
      <p:ext uri="{BB962C8B-B14F-4D97-AF65-F5344CB8AC3E}">
        <p14:creationId xmlns:p14="http://schemas.microsoft.com/office/powerpoint/2010/main" val="599065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6412" y="365125"/>
            <a:ext cx="9977387" cy="1325563"/>
          </a:xfrm>
        </p:spPr>
        <p:txBody>
          <a:bodyPr>
            <a:normAutofit fontScale="90000"/>
          </a:bodyPr>
          <a:lstStyle/>
          <a:p>
            <a:r>
              <a:rPr lang="en-US" dirty="0"/>
              <a:t>High performing boards attend to </a:t>
            </a:r>
            <a:r>
              <a:rPr lang="en-US" dirty="0" smtClean="0"/>
              <a:t/>
            </a:r>
            <a:br>
              <a:rPr lang="en-US" dirty="0" smtClean="0"/>
            </a:br>
            <a:r>
              <a:rPr lang="en-US" b="1" i="1" dirty="0" smtClean="0">
                <a:solidFill>
                  <a:srgbClr val="FF0000"/>
                </a:solidFill>
              </a:rPr>
              <a:t>Internal </a:t>
            </a:r>
            <a:r>
              <a:rPr lang="en-US" b="1" i="1" dirty="0">
                <a:solidFill>
                  <a:srgbClr val="FF0000"/>
                </a:solidFill>
              </a:rPr>
              <a:t>Relationships</a:t>
            </a:r>
          </a:p>
        </p:txBody>
      </p:sp>
      <p:sp>
        <p:nvSpPr>
          <p:cNvPr id="8" name="Content Placeholder 7"/>
          <p:cNvSpPr>
            <a:spLocks noGrp="1"/>
          </p:cNvSpPr>
          <p:nvPr>
            <p:ph idx="1"/>
          </p:nvPr>
        </p:nvSpPr>
        <p:spPr/>
        <p:txBody>
          <a:bodyPr>
            <a:normAutofit/>
          </a:bodyPr>
          <a:lstStyle/>
          <a:p>
            <a:pPr marL="0" indent="0">
              <a:buNone/>
            </a:pPr>
            <a:r>
              <a:rPr lang="en-US" sz="2800" b="1" dirty="0"/>
              <a:t>What does it mean?</a:t>
            </a:r>
          </a:p>
          <a:p>
            <a:pPr marL="344488" indent="-344488">
              <a:buFont typeface="Wingdings" panose="05000000000000000000" pitchFamily="2" charset="2"/>
              <a:buChar char="§"/>
            </a:pPr>
            <a:r>
              <a:rPr lang="en-US" sz="2800" dirty="0"/>
              <a:t>Nurtures the development of directors as a group, attends to the board’s collective welfare, and fosters a sense of cohesiveness </a:t>
            </a:r>
          </a:p>
          <a:p>
            <a:pPr marL="344488" indent="-344488">
              <a:buFont typeface="Wingdings" panose="05000000000000000000" pitchFamily="2" charset="2"/>
              <a:buChar char="§"/>
            </a:pPr>
            <a:r>
              <a:rPr lang="en-US" sz="2800" dirty="0"/>
              <a:t>Strong supportive relationship with Executive fostering sense of partnership, personal care and the optimal blend of advice/counsel</a:t>
            </a:r>
          </a:p>
          <a:p>
            <a:pPr marL="344488" indent="-344488">
              <a:buFont typeface="Wingdings" panose="05000000000000000000" pitchFamily="2" charset="2"/>
              <a:buChar char="§"/>
            </a:pPr>
            <a:r>
              <a:rPr lang="en-US" sz="2800" dirty="0"/>
              <a:t>Robust system to manage internal relationships including Board and Executive development, training and assessment</a:t>
            </a:r>
          </a:p>
          <a:p>
            <a:pPr marL="0" indent="0">
              <a:buNone/>
            </a:pPr>
            <a:endParaRPr lang="en-US" sz="2800" dirty="0"/>
          </a:p>
          <a:p>
            <a:pPr marL="0" indent="0">
              <a:buNone/>
            </a:pPr>
            <a:endParaRPr lang="en-US" dirty="0"/>
          </a:p>
          <a:p>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43" t="28137" r="69912" b="47894"/>
          <a:stretch/>
        </p:blipFill>
        <p:spPr>
          <a:xfrm>
            <a:off x="73294" y="292329"/>
            <a:ext cx="1303283" cy="1166648"/>
          </a:xfrm>
          <a:prstGeom prst="rect">
            <a:avLst/>
          </a:prstGeom>
        </p:spPr>
      </p:pic>
    </p:spTree>
    <p:extLst>
      <p:ext uri="{BB962C8B-B14F-4D97-AF65-F5344CB8AC3E}">
        <p14:creationId xmlns:p14="http://schemas.microsoft.com/office/powerpoint/2010/main" val="1268208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12" y="365125"/>
            <a:ext cx="9977388" cy="1325563"/>
          </a:xfrm>
        </p:spPr>
        <p:txBody>
          <a:bodyPr>
            <a:normAutofit fontScale="90000"/>
          </a:bodyPr>
          <a:lstStyle/>
          <a:p>
            <a:r>
              <a:rPr lang="en-US" b="1" i="1" dirty="0">
                <a:solidFill>
                  <a:srgbClr val="FF0000"/>
                </a:solidFill>
              </a:rPr>
              <a:t>Internal Relationships</a:t>
            </a:r>
            <a:r>
              <a:rPr lang="en-US" b="1" i="1" dirty="0">
                <a:solidFill>
                  <a:schemeClr val="accent6">
                    <a:lumMod val="75000"/>
                  </a:schemeClr>
                </a:solidFill>
              </a:rPr>
              <a:t/>
            </a:r>
            <a:br>
              <a:rPr lang="en-US" b="1" i="1" dirty="0">
                <a:solidFill>
                  <a:schemeClr val="accent6">
                    <a:lumMod val="75000"/>
                  </a:schemeClr>
                </a:solidFill>
              </a:rPr>
            </a:br>
            <a:r>
              <a:rPr lang="en-US" dirty="0"/>
              <a:t>Sample goals/objectives</a:t>
            </a:r>
          </a:p>
        </p:txBody>
      </p:sp>
      <p:sp>
        <p:nvSpPr>
          <p:cNvPr id="3" name="Content Placeholder 2"/>
          <p:cNvSpPr>
            <a:spLocks noGrp="1"/>
          </p:cNvSpPr>
          <p:nvPr>
            <p:ph idx="1"/>
          </p:nvPr>
        </p:nvSpPr>
        <p:spPr/>
        <p:txBody>
          <a:bodyPr>
            <a:normAutofit fontScale="92500"/>
          </a:bodyPr>
          <a:lstStyle/>
          <a:p>
            <a:r>
              <a:rPr lang="en-US" sz="2800" dirty="0"/>
              <a:t>Get the board culture healthier, more respectful, collaborative, and ethical</a:t>
            </a:r>
          </a:p>
          <a:p>
            <a:r>
              <a:rPr lang="en-US" sz="2800" dirty="0"/>
              <a:t>Ensure every board member is heard over the course of a meeting</a:t>
            </a:r>
          </a:p>
          <a:p>
            <a:r>
              <a:rPr lang="en-US" sz="2800" dirty="0"/>
              <a:t>Relationships are strong enough both to allow conflict and bring it to healthy resolution</a:t>
            </a:r>
          </a:p>
          <a:p>
            <a:r>
              <a:rPr lang="en-US" sz="2800" dirty="0"/>
              <a:t>Change conversation dynamics from mainly staff-board to board – board</a:t>
            </a:r>
          </a:p>
          <a:p>
            <a:r>
              <a:rPr lang="en-US" sz="2800" dirty="0"/>
              <a:t>Develop next generation of Board and Executive leaders</a:t>
            </a:r>
          </a:p>
          <a:p>
            <a:r>
              <a:rPr lang="en-US" sz="2800" dirty="0"/>
              <a:t>Senior leadership/Executive can express value the board brings to the table</a:t>
            </a:r>
          </a:p>
          <a:p>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3" t="28137" r="69912" b="47894"/>
          <a:stretch/>
        </p:blipFill>
        <p:spPr>
          <a:xfrm>
            <a:off x="73294" y="292329"/>
            <a:ext cx="1303283" cy="1166648"/>
          </a:xfrm>
          <a:prstGeom prst="rect">
            <a:avLst/>
          </a:prstGeom>
        </p:spPr>
      </p:pic>
    </p:spTree>
    <p:extLst>
      <p:ext uri="{BB962C8B-B14F-4D97-AF65-F5344CB8AC3E}">
        <p14:creationId xmlns:p14="http://schemas.microsoft.com/office/powerpoint/2010/main" val="3601396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86603"/>
            <a:ext cx="9631680" cy="1440597"/>
          </a:xfrm>
        </p:spPr>
        <p:txBody>
          <a:bodyPr/>
          <a:lstStyle/>
          <a:p>
            <a:r>
              <a:rPr lang="en-US" b="1" i="1" dirty="0">
                <a:solidFill>
                  <a:srgbClr val="FF0000"/>
                </a:solidFill>
              </a:rPr>
              <a:t>Internal Relationships</a:t>
            </a:r>
            <a:r>
              <a:rPr lang="en-US" b="1" i="1" dirty="0">
                <a:solidFill>
                  <a:schemeClr val="accent6">
                    <a:lumMod val="75000"/>
                  </a:schemeClr>
                </a:solidFill>
              </a:rPr>
              <a:t/>
            </a:r>
            <a:br>
              <a:rPr lang="en-US" b="1" i="1" dirty="0">
                <a:solidFill>
                  <a:schemeClr val="accent6">
                    <a:lumMod val="75000"/>
                  </a:schemeClr>
                </a:solidFill>
              </a:rPr>
            </a:br>
            <a:r>
              <a:rPr lang="en-US" dirty="0"/>
              <a:t>Possible Metrics</a:t>
            </a:r>
            <a:endParaRPr lang="en-US" dirty="0">
              <a:solidFill>
                <a:schemeClr val="accent6">
                  <a:lumMod val="75000"/>
                </a:schemeClr>
              </a:solidFill>
            </a:endParaRPr>
          </a:p>
        </p:txBody>
      </p:sp>
      <p:sp>
        <p:nvSpPr>
          <p:cNvPr id="3" name="Text Placeholder 2"/>
          <p:cNvSpPr>
            <a:spLocks noGrp="1"/>
          </p:cNvSpPr>
          <p:nvPr>
            <p:ph type="body" idx="1"/>
          </p:nvPr>
        </p:nvSpPr>
        <p:spPr/>
        <p:txBody>
          <a:bodyPr>
            <a:normAutofit/>
          </a:bodyPr>
          <a:lstStyle/>
          <a:p>
            <a:r>
              <a:rPr lang="en-US" sz="2400" b="1" dirty="0"/>
              <a:t>Executive</a:t>
            </a:r>
          </a:p>
        </p:txBody>
      </p:sp>
      <p:sp>
        <p:nvSpPr>
          <p:cNvPr id="8" name="Content Placeholder 7"/>
          <p:cNvSpPr>
            <a:spLocks noGrp="1"/>
          </p:cNvSpPr>
          <p:nvPr>
            <p:ph sz="half" idx="2"/>
          </p:nvPr>
        </p:nvSpPr>
        <p:spPr>
          <a:xfrm>
            <a:off x="1097280" y="2426369"/>
            <a:ext cx="4937760" cy="3690129"/>
          </a:xfrm>
        </p:spPr>
        <p:txBody>
          <a:bodyPr>
            <a:noAutofit/>
          </a:bodyPr>
          <a:lstStyle/>
          <a:p>
            <a:pPr marL="223838" indent="-223838">
              <a:buFont typeface="Wingdings" panose="05000000000000000000" pitchFamily="2" charset="2"/>
              <a:buChar char="§"/>
            </a:pPr>
            <a:r>
              <a:rPr lang="en-US" dirty="0"/>
              <a:t>Voluntary turnover rate</a:t>
            </a:r>
          </a:p>
          <a:p>
            <a:pPr marL="223838" indent="-223838">
              <a:buFont typeface="Wingdings" panose="05000000000000000000" pitchFamily="2" charset="2"/>
              <a:buChar char="§"/>
            </a:pPr>
            <a:r>
              <a:rPr lang="en-US" dirty="0"/>
              <a:t>Length of service</a:t>
            </a:r>
          </a:p>
          <a:p>
            <a:pPr marL="223838" indent="-223838">
              <a:buFont typeface="Wingdings" panose="05000000000000000000" pitchFamily="2" charset="2"/>
              <a:buChar char="§"/>
            </a:pPr>
            <a:r>
              <a:rPr lang="en-US" dirty="0"/>
              <a:t>Succession plans exist for Executive and key organization leaders</a:t>
            </a:r>
          </a:p>
          <a:p>
            <a:pPr marL="223838" indent="-223838">
              <a:buFont typeface="Wingdings" panose="05000000000000000000" pitchFamily="2" charset="2"/>
              <a:buChar char="§"/>
            </a:pPr>
            <a:r>
              <a:rPr lang="en-US" dirty="0"/>
              <a:t>% of directors confident in succession plans</a:t>
            </a:r>
          </a:p>
          <a:p>
            <a:pPr marL="223838" indent="-223838">
              <a:buFont typeface="Wingdings" panose="05000000000000000000" pitchFamily="2" charset="2"/>
              <a:buChar char="§"/>
            </a:pPr>
            <a:r>
              <a:rPr lang="en-US" dirty="0"/>
              <a:t>Executive has annual goals set by board (Y/N)</a:t>
            </a:r>
          </a:p>
          <a:p>
            <a:pPr marL="223838" indent="-223838">
              <a:buFont typeface="Wingdings" panose="05000000000000000000" pitchFamily="2" charset="2"/>
              <a:buChar char="§"/>
            </a:pPr>
            <a:r>
              <a:rPr lang="en-US" dirty="0"/>
              <a:t>Executive has annual perform. review (Y/N)</a:t>
            </a:r>
          </a:p>
          <a:p>
            <a:pPr marL="223838" indent="-223838">
              <a:buFont typeface="Wingdings" panose="05000000000000000000" pitchFamily="2" charset="2"/>
              <a:buChar char="§"/>
            </a:pPr>
            <a:r>
              <a:rPr lang="en-US" dirty="0"/>
              <a:t>Executive compensation benchmarked by board vs. organization standards and relevant external data</a:t>
            </a:r>
          </a:p>
        </p:txBody>
      </p:sp>
      <p:sp>
        <p:nvSpPr>
          <p:cNvPr id="12" name="Text Placeholder 11"/>
          <p:cNvSpPr>
            <a:spLocks noGrp="1"/>
          </p:cNvSpPr>
          <p:nvPr>
            <p:ph type="body" sz="quarter" idx="3"/>
          </p:nvPr>
        </p:nvSpPr>
        <p:spPr/>
        <p:txBody>
          <a:bodyPr>
            <a:normAutofit/>
          </a:bodyPr>
          <a:lstStyle/>
          <a:p>
            <a:r>
              <a:rPr lang="en-US" sz="2400" b="1" dirty="0"/>
              <a:t>Board</a:t>
            </a:r>
          </a:p>
        </p:txBody>
      </p:sp>
      <p:sp>
        <p:nvSpPr>
          <p:cNvPr id="13" name="Content Placeholder 12"/>
          <p:cNvSpPr>
            <a:spLocks noGrp="1"/>
          </p:cNvSpPr>
          <p:nvPr>
            <p:ph sz="quarter" idx="4"/>
          </p:nvPr>
        </p:nvSpPr>
        <p:spPr/>
        <p:txBody>
          <a:bodyPr>
            <a:normAutofit fontScale="92500" lnSpcReduction="20000"/>
          </a:bodyPr>
          <a:lstStyle/>
          <a:p>
            <a:pPr marL="223838" indent="-223838">
              <a:buFont typeface="Wingdings" panose="05000000000000000000" pitchFamily="2" charset="2"/>
              <a:buChar char="§"/>
            </a:pPr>
            <a:r>
              <a:rPr lang="en-US" sz="2400" dirty="0"/>
              <a:t>Voluntary turnover rate</a:t>
            </a:r>
          </a:p>
          <a:p>
            <a:pPr marL="223838" indent="-223838">
              <a:buFont typeface="Wingdings" panose="05000000000000000000" pitchFamily="2" charset="2"/>
              <a:buChar char="§"/>
            </a:pPr>
            <a:r>
              <a:rPr lang="en-US" sz="2400" dirty="0"/>
              <a:t>Scores on periodic anonymous survey of inclusiveness</a:t>
            </a:r>
          </a:p>
          <a:p>
            <a:pPr marL="223838" indent="-223838">
              <a:buFont typeface="Wingdings" panose="05000000000000000000" pitchFamily="2" charset="2"/>
              <a:buChar char="§"/>
            </a:pPr>
            <a:r>
              <a:rPr lang="en-US" sz="2400" dirty="0"/>
              <a:t>Existence of distinct board goals (Y/N)</a:t>
            </a:r>
          </a:p>
          <a:p>
            <a:pPr marL="223838" indent="-223838">
              <a:buFont typeface="Wingdings" panose="05000000000000000000" pitchFamily="2" charset="2"/>
              <a:buChar char="§"/>
            </a:pPr>
            <a:r>
              <a:rPr lang="en-US" sz="2400" dirty="0"/>
              <a:t>% of board members that can express distinct board goal</a:t>
            </a:r>
          </a:p>
          <a:p>
            <a:pPr marL="223838" indent="-223838">
              <a:buFont typeface="Wingdings" panose="05000000000000000000" pitchFamily="2" charset="2"/>
              <a:buChar char="§"/>
            </a:pPr>
            <a:r>
              <a:rPr lang="en-US" sz="2400" dirty="0"/>
              <a:t>% agreeing board goals assist</a:t>
            </a:r>
          </a:p>
          <a:p>
            <a:pPr marL="223838" indent="-223838">
              <a:buFont typeface="Wingdings" panose="05000000000000000000" pitchFamily="2" charset="2"/>
              <a:buChar char="§"/>
            </a:pPr>
            <a:r>
              <a:rPr lang="en-US" sz="2400" dirty="0"/>
              <a:t>Succession plans exist for key board leadership roles </a:t>
            </a:r>
          </a:p>
          <a:p>
            <a:endParaRPr lang="en-US" dirty="0"/>
          </a:p>
          <a:p>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43" t="28137" r="69912" b="47894"/>
          <a:stretch/>
        </p:blipFill>
        <p:spPr>
          <a:xfrm>
            <a:off x="73294" y="292329"/>
            <a:ext cx="1303283" cy="1166648"/>
          </a:xfrm>
          <a:prstGeom prst="rect">
            <a:avLst/>
          </a:prstGeom>
        </p:spPr>
      </p:pic>
    </p:spTree>
    <p:extLst>
      <p:ext uri="{BB962C8B-B14F-4D97-AF65-F5344CB8AC3E}">
        <p14:creationId xmlns:p14="http://schemas.microsoft.com/office/powerpoint/2010/main" val="626297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410" y="365125"/>
            <a:ext cx="10054389" cy="1325563"/>
          </a:xfrm>
        </p:spPr>
        <p:txBody>
          <a:bodyPr>
            <a:normAutofit/>
          </a:bodyPr>
          <a:lstStyle/>
          <a:p>
            <a:r>
              <a:rPr lang="en-US" sz="4000" dirty="0"/>
              <a:t>A passion for </a:t>
            </a:r>
            <a:r>
              <a:rPr lang="en-US" sz="4000" b="1" i="1" dirty="0">
                <a:solidFill>
                  <a:srgbClr val="00B0F0"/>
                </a:solidFill>
              </a:rPr>
              <a:t>Learning and Growth </a:t>
            </a:r>
            <a:r>
              <a:rPr lang="en-US" sz="4000" dirty="0"/>
              <a:t>tied to mission success drives performance</a:t>
            </a:r>
            <a:endParaRPr lang="en-US" sz="4000" b="1" i="1" dirty="0">
              <a:solidFill>
                <a:srgbClr val="EAAD00"/>
              </a:solidFill>
            </a:endParaRPr>
          </a:p>
        </p:txBody>
      </p:sp>
      <p:sp>
        <p:nvSpPr>
          <p:cNvPr id="5" name="Content Placeholder 4"/>
          <p:cNvSpPr>
            <a:spLocks noGrp="1"/>
          </p:cNvSpPr>
          <p:nvPr>
            <p:ph idx="1"/>
          </p:nvPr>
        </p:nvSpPr>
        <p:spPr>
          <a:xfrm>
            <a:off x="1295399" y="1944208"/>
            <a:ext cx="10058400" cy="4338756"/>
          </a:xfrm>
        </p:spPr>
        <p:txBody>
          <a:bodyPr>
            <a:normAutofit fontScale="85000" lnSpcReduction="20000"/>
          </a:bodyPr>
          <a:lstStyle/>
          <a:p>
            <a:pPr marL="0" indent="0">
              <a:lnSpc>
                <a:spcPct val="110000"/>
              </a:lnSpc>
              <a:buNone/>
            </a:pPr>
            <a:r>
              <a:rPr lang="en-US" sz="3000" dirty="0"/>
              <a:t>What does it mean?</a:t>
            </a:r>
          </a:p>
          <a:p>
            <a:pPr marL="336550" indent="-336550">
              <a:lnSpc>
                <a:spcPct val="110000"/>
              </a:lnSpc>
              <a:buFont typeface="Wingdings" panose="05000000000000000000" pitchFamily="2" charset="2"/>
              <a:buChar char="§"/>
            </a:pPr>
            <a:r>
              <a:rPr lang="en-US" sz="2600" dirty="0"/>
              <a:t>Its not learning for the sake of learning, but for the sake of driving mission success. This area supports all the other areas. </a:t>
            </a:r>
          </a:p>
          <a:p>
            <a:pPr marL="0" indent="0">
              <a:lnSpc>
                <a:spcPct val="110000"/>
              </a:lnSpc>
              <a:buNone/>
            </a:pPr>
            <a:endParaRPr lang="en-US" sz="1700" dirty="0"/>
          </a:p>
          <a:p>
            <a:pPr marL="0" indent="0">
              <a:lnSpc>
                <a:spcPct val="110000"/>
              </a:lnSpc>
              <a:buNone/>
            </a:pPr>
            <a:r>
              <a:rPr lang="en-US" sz="3000" dirty="0"/>
              <a:t>Sample goals/priorities:</a:t>
            </a:r>
          </a:p>
          <a:p>
            <a:pPr marL="336550" indent="-336550">
              <a:lnSpc>
                <a:spcPct val="110000"/>
              </a:lnSpc>
              <a:buFont typeface="Wingdings" panose="05000000000000000000" pitchFamily="2" charset="2"/>
              <a:buChar char="§"/>
            </a:pPr>
            <a:r>
              <a:rPr lang="en-US" sz="2600" dirty="0"/>
              <a:t>Staff and guests are specifically invited to meetings based on our board’s need to learn new information</a:t>
            </a:r>
          </a:p>
          <a:p>
            <a:pPr marL="336550" indent="-336550">
              <a:lnSpc>
                <a:spcPct val="110000"/>
              </a:lnSpc>
              <a:buFont typeface="Wingdings" panose="05000000000000000000" pitchFamily="2" charset="2"/>
              <a:buChar char="§"/>
            </a:pPr>
            <a:r>
              <a:rPr lang="en-US" sz="2600" dirty="0"/>
              <a:t>We will intensively learn about __(quantity)___ competing or partnering organization(s) per __(time period)___</a:t>
            </a:r>
          </a:p>
          <a:p>
            <a:pPr marL="336550" indent="-336550">
              <a:lnSpc>
                <a:spcPct val="110000"/>
              </a:lnSpc>
              <a:buFont typeface="Wingdings" panose="05000000000000000000" pitchFamily="2" charset="2"/>
              <a:buChar char="§"/>
            </a:pPr>
            <a:r>
              <a:rPr lang="en-US" sz="2600" dirty="0"/>
              <a:t>We will identify our information gaps</a:t>
            </a:r>
          </a:p>
          <a:p>
            <a:endParaRPr lang="en-US" dirty="0"/>
          </a:p>
          <a:p>
            <a:pPr marL="0" indent="0">
              <a:buNone/>
            </a:pP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4988" t="38085" r="35135" b="38184"/>
          <a:stretch/>
        </p:blipFill>
        <p:spPr>
          <a:xfrm>
            <a:off x="0" y="327459"/>
            <a:ext cx="1309035" cy="1155032"/>
          </a:xfrm>
          <a:prstGeom prst="rect">
            <a:avLst/>
          </a:prstGeom>
        </p:spPr>
      </p:pic>
    </p:spTree>
    <p:extLst>
      <p:ext uri="{BB962C8B-B14F-4D97-AF65-F5344CB8AC3E}">
        <p14:creationId xmlns:p14="http://schemas.microsoft.com/office/powerpoint/2010/main" val="495524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9035" y="365125"/>
            <a:ext cx="10044764" cy="1325563"/>
          </a:xfrm>
        </p:spPr>
        <p:txBody>
          <a:bodyPr>
            <a:normAutofit fontScale="90000"/>
          </a:bodyPr>
          <a:lstStyle/>
          <a:p>
            <a:r>
              <a:rPr lang="en-US" b="1" i="1" dirty="0">
                <a:solidFill>
                  <a:srgbClr val="0000FF"/>
                </a:solidFill>
              </a:rPr>
              <a:t>Learning and Growth</a:t>
            </a:r>
            <a:r>
              <a:rPr lang="en-US" b="1" i="1" dirty="0">
                <a:solidFill>
                  <a:schemeClr val="accent1">
                    <a:lumMod val="50000"/>
                  </a:schemeClr>
                </a:solidFill>
              </a:rPr>
              <a:t/>
            </a:r>
            <a:br>
              <a:rPr lang="en-US" b="1" i="1" dirty="0">
                <a:solidFill>
                  <a:schemeClr val="accent1">
                    <a:lumMod val="50000"/>
                  </a:schemeClr>
                </a:solidFill>
              </a:rPr>
            </a:br>
            <a:r>
              <a:rPr lang="en-US" dirty="0">
                <a:solidFill>
                  <a:schemeClr val="accent1">
                    <a:lumMod val="50000"/>
                  </a:schemeClr>
                </a:solidFill>
              </a:rPr>
              <a:t>Possible Metrics</a:t>
            </a:r>
          </a:p>
        </p:txBody>
      </p:sp>
      <p:sp>
        <p:nvSpPr>
          <p:cNvPr id="3" name="Content Placeholder 2"/>
          <p:cNvSpPr>
            <a:spLocks noGrp="1"/>
          </p:cNvSpPr>
          <p:nvPr>
            <p:ph sz="half" idx="1"/>
          </p:nvPr>
        </p:nvSpPr>
        <p:spPr/>
        <p:txBody>
          <a:bodyPr>
            <a:noAutofit/>
          </a:bodyPr>
          <a:lstStyle/>
          <a:p>
            <a:pPr marL="336550" indent="-336550">
              <a:buFont typeface="Wingdings" panose="05000000000000000000" pitchFamily="2" charset="2"/>
              <a:buChar char="§"/>
            </a:pPr>
            <a:r>
              <a:rPr lang="en-US" sz="2400" dirty="0"/>
              <a:t>Benchmarked X (peer/aspirant) organizations</a:t>
            </a:r>
          </a:p>
          <a:p>
            <a:pPr marL="336550" indent="-336550">
              <a:buFont typeface="Wingdings" panose="05000000000000000000" pitchFamily="2" charset="2"/>
              <a:buChar char="§"/>
            </a:pPr>
            <a:r>
              <a:rPr lang="en-US" sz="2400" dirty="0"/>
              <a:t>Board has learning agenda (Y/N)</a:t>
            </a:r>
          </a:p>
          <a:p>
            <a:pPr marL="336550" indent="-336550">
              <a:buFont typeface="Wingdings" panose="05000000000000000000" pitchFamily="2" charset="2"/>
              <a:buChar char="§"/>
            </a:pPr>
            <a:r>
              <a:rPr lang="en-US" sz="2400" dirty="0"/>
              <a:t>% directors agreeing that board accesses relevant new information giving impetus to advancing mission in new and better ways</a:t>
            </a:r>
          </a:p>
          <a:p>
            <a:pPr marL="336550" indent="-336550">
              <a:buFont typeface="Wingdings" panose="05000000000000000000" pitchFamily="2" charset="2"/>
              <a:buChar char="§"/>
            </a:pPr>
            <a:r>
              <a:rPr lang="en-US" sz="2400" dirty="0"/>
              <a:t>% of directors agreeing board learns and adapts from past performance</a:t>
            </a:r>
          </a:p>
        </p:txBody>
      </p:sp>
      <p:sp>
        <p:nvSpPr>
          <p:cNvPr id="10" name="Content Placeholder 9"/>
          <p:cNvSpPr>
            <a:spLocks noGrp="1"/>
          </p:cNvSpPr>
          <p:nvPr>
            <p:ph sz="half" idx="2"/>
          </p:nvPr>
        </p:nvSpPr>
        <p:spPr/>
        <p:txBody>
          <a:bodyPr>
            <a:normAutofit/>
          </a:bodyPr>
          <a:lstStyle/>
          <a:p>
            <a:pPr marL="336550" indent="-336550">
              <a:buFont typeface="Wingdings" panose="05000000000000000000" pitchFamily="2" charset="2"/>
              <a:buChar char="§"/>
            </a:pPr>
            <a:r>
              <a:rPr lang="en-US" sz="2400" dirty="0"/>
              <a:t>% directors agreeing that board carves out the time to be reflective</a:t>
            </a:r>
          </a:p>
          <a:p>
            <a:pPr marL="336550" indent="-336550">
              <a:buFont typeface="Wingdings" panose="05000000000000000000" pitchFamily="2" charset="2"/>
              <a:buChar char="§"/>
            </a:pPr>
            <a:r>
              <a:rPr lang="en-US" sz="2400" dirty="0"/>
              <a:t>% directors agreeing that board scorecard is moving the board to higher performance</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988" t="38085" r="35135" b="38184"/>
          <a:stretch/>
        </p:blipFill>
        <p:spPr>
          <a:xfrm>
            <a:off x="0" y="327459"/>
            <a:ext cx="1309035" cy="1155032"/>
          </a:xfrm>
          <a:prstGeom prst="rect">
            <a:avLst/>
          </a:prstGeom>
        </p:spPr>
      </p:pic>
    </p:spTree>
    <p:extLst>
      <p:ext uri="{BB962C8B-B14F-4D97-AF65-F5344CB8AC3E}">
        <p14:creationId xmlns:p14="http://schemas.microsoft.com/office/powerpoint/2010/main" val="1641336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41658" y="365125"/>
            <a:ext cx="10112141" cy="1325563"/>
          </a:xfrm>
        </p:spPr>
        <p:txBody>
          <a:bodyPr>
            <a:normAutofit fontScale="90000"/>
          </a:bodyPr>
          <a:lstStyle/>
          <a:p>
            <a:r>
              <a:rPr lang="en-US" b="1" dirty="0"/>
              <a:t/>
            </a:r>
            <a:br>
              <a:rPr lang="en-US" b="1" dirty="0"/>
            </a:br>
            <a:r>
              <a:rPr lang="en-US" b="1" i="1" dirty="0">
                <a:solidFill>
                  <a:srgbClr val="CC6600"/>
                </a:solidFill>
              </a:rPr>
              <a:t>Financial Health</a:t>
            </a:r>
          </a:p>
        </p:txBody>
      </p:sp>
      <p:sp>
        <p:nvSpPr>
          <p:cNvPr id="8" name="Content Placeholder 7"/>
          <p:cNvSpPr>
            <a:spLocks noGrp="1"/>
          </p:cNvSpPr>
          <p:nvPr>
            <p:ph idx="1"/>
          </p:nvPr>
        </p:nvSpPr>
        <p:spPr/>
        <p:txBody>
          <a:bodyPr>
            <a:noAutofit/>
          </a:bodyPr>
          <a:lstStyle/>
          <a:p>
            <a:pPr marL="0" indent="0">
              <a:buNone/>
            </a:pPr>
            <a:r>
              <a:rPr lang="en-US" sz="2800" dirty="0"/>
              <a:t>What it means</a:t>
            </a:r>
          </a:p>
          <a:p>
            <a:pPr marL="336550" indent="-336550">
              <a:buFont typeface="Wingdings" panose="05000000000000000000" pitchFamily="2" charset="2"/>
              <a:buChar char="§"/>
            </a:pPr>
            <a:r>
              <a:rPr lang="en-US" sz="2400" dirty="0"/>
              <a:t>Financial health is having the resources available to sustain the mission, and grow it as appropriate, take appropriate risks and weather the occasional storms.  This means more often than not creating a surplus operationally.</a:t>
            </a:r>
          </a:p>
          <a:p>
            <a:pPr marL="0" indent="0">
              <a:buNone/>
            </a:pPr>
            <a:r>
              <a:rPr lang="en-US" sz="2800" dirty="0"/>
              <a:t>Sample goals/priorities:</a:t>
            </a:r>
          </a:p>
          <a:p>
            <a:pPr marL="336550" indent="-336550">
              <a:spcBef>
                <a:spcPts val="600"/>
              </a:spcBef>
              <a:buFont typeface="Wingdings" panose="05000000000000000000" pitchFamily="2" charset="2"/>
              <a:buChar char="§"/>
            </a:pPr>
            <a:r>
              <a:rPr lang="en-US" sz="2400" dirty="0"/>
              <a:t>Tie budget process to strategic plan to better align organization.</a:t>
            </a:r>
          </a:p>
          <a:p>
            <a:pPr marL="336550" indent="-336550">
              <a:spcBef>
                <a:spcPts val="600"/>
              </a:spcBef>
              <a:buFont typeface="Wingdings" panose="05000000000000000000" pitchFamily="2" charset="2"/>
              <a:buChar char="§"/>
            </a:pPr>
            <a:r>
              <a:rPr lang="en-US" sz="2400" dirty="0"/>
              <a:t>Create a six month operating reserve.</a:t>
            </a:r>
          </a:p>
          <a:p>
            <a:pPr marL="336550" indent="-336550">
              <a:spcBef>
                <a:spcPts val="600"/>
              </a:spcBef>
              <a:buFont typeface="Wingdings" panose="05000000000000000000" pitchFamily="2" charset="2"/>
              <a:buChar char="§"/>
            </a:pPr>
            <a:r>
              <a:rPr lang="en-US" sz="2400" dirty="0"/>
              <a:t>Create relationships with X donors/grantors over Y period.</a:t>
            </a:r>
          </a:p>
          <a:p>
            <a:pPr marL="336550" indent="-336550">
              <a:spcBef>
                <a:spcPts val="600"/>
              </a:spcBef>
              <a:buFont typeface="Wingdings" panose="05000000000000000000" pitchFamily="2" charset="2"/>
              <a:buChar char="§"/>
            </a:pPr>
            <a:r>
              <a:rPr lang="en-US" sz="2400" dirty="0"/>
              <a:t>Develop financial policies and procedures.</a:t>
            </a:r>
          </a:p>
          <a:p>
            <a:pPr marL="336550" indent="-336550">
              <a:spcBef>
                <a:spcPts val="600"/>
              </a:spcBef>
              <a:buFont typeface="Wingdings" panose="05000000000000000000" pitchFamily="2" charset="2"/>
              <a:buChar char="§"/>
            </a:pPr>
            <a:r>
              <a:rPr lang="en-US" sz="2400" dirty="0"/>
              <a:t>Add X board members with financial/strategic competencies.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1455" t="47380" r="645" b="28098"/>
          <a:stretch/>
        </p:blipFill>
        <p:spPr>
          <a:xfrm>
            <a:off x="19248" y="365125"/>
            <a:ext cx="1222410" cy="1193533"/>
          </a:xfrm>
          <a:prstGeom prst="rect">
            <a:avLst/>
          </a:prstGeom>
        </p:spPr>
      </p:pic>
    </p:spTree>
    <p:extLst>
      <p:ext uri="{BB962C8B-B14F-4D97-AF65-F5344CB8AC3E}">
        <p14:creationId xmlns:p14="http://schemas.microsoft.com/office/powerpoint/2010/main" val="238935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chemeClr val="accent1">
                    <a:lumMod val="50000"/>
                  </a:schemeClr>
                </a:solidFill>
              </a:rPr>
              <a:t>Role of the Board of Directors</a:t>
            </a:r>
            <a:endParaRPr lang="en-US" b="1" dirty="0">
              <a:solidFill>
                <a:schemeClr val="accent1">
                  <a:lumMod val="50000"/>
                </a:schemeClr>
              </a:solidFill>
            </a:endParaRPr>
          </a:p>
        </p:txBody>
      </p:sp>
      <p:sp>
        <p:nvSpPr>
          <p:cNvPr id="6" name="Content Placeholder 5"/>
          <p:cNvSpPr>
            <a:spLocks noGrp="1"/>
          </p:cNvSpPr>
          <p:nvPr>
            <p:ph idx="1"/>
          </p:nvPr>
        </p:nvSpPr>
        <p:spPr/>
        <p:txBody>
          <a:bodyPr>
            <a:normAutofit fontScale="92500" lnSpcReduction="10000"/>
          </a:bodyPr>
          <a:lstStyle/>
          <a:p>
            <a:pPr>
              <a:lnSpc>
                <a:spcPct val="110000"/>
              </a:lnSpc>
            </a:pPr>
            <a:r>
              <a:rPr lang="en-US" sz="4000" dirty="0" smtClean="0"/>
              <a:t>Boards are </a:t>
            </a:r>
            <a:r>
              <a:rPr lang="en-US" sz="4000" dirty="0"/>
              <a:t>responsible for their attendance, discipline, </a:t>
            </a:r>
            <a:r>
              <a:rPr lang="en-US" sz="4000" dirty="0" smtClean="0"/>
              <a:t>governance methods, development, agendas, and ability to envision the future.  Others can help.  Surely the CEO should even be required to help.  Helpers, however, can only assist a body that has assumed full responsibility for itself…..</a:t>
            </a:r>
          </a:p>
          <a:p>
            <a:pPr lvl="5"/>
            <a:r>
              <a:rPr lang="en-US" dirty="0" smtClean="0"/>
              <a:t>- </a:t>
            </a:r>
            <a:r>
              <a:rPr lang="en-US" sz="1700" dirty="0" smtClean="0"/>
              <a:t>John Carver, Boards that Make a Difference, 3</a:t>
            </a:r>
            <a:r>
              <a:rPr lang="en-US" sz="1700" baseline="30000" dirty="0" smtClean="0"/>
              <a:t>rd</a:t>
            </a:r>
            <a:r>
              <a:rPr lang="en-US" sz="1700" dirty="0" smtClean="0"/>
              <a:t> edition, 2006, p 190</a:t>
            </a:r>
            <a:endParaRPr lang="en-US" sz="1700" dirty="0"/>
          </a:p>
        </p:txBody>
      </p:sp>
    </p:spTree>
    <p:extLst>
      <p:ext uri="{BB962C8B-B14F-4D97-AF65-F5344CB8AC3E}">
        <p14:creationId xmlns:p14="http://schemas.microsoft.com/office/powerpoint/2010/main" val="183103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86" y="286603"/>
            <a:ext cx="9646194" cy="1450757"/>
          </a:xfrm>
        </p:spPr>
        <p:txBody>
          <a:bodyPr>
            <a:normAutofit/>
          </a:bodyPr>
          <a:lstStyle/>
          <a:p>
            <a:r>
              <a:rPr lang="en-US" b="1" i="1" dirty="0">
                <a:solidFill>
                  <a:srgbClr val="CC6600"/>
                </a:solidFill>
              </a:rPr>
              <a:t>Financial Health</a:t>
            </a:r>
            <a:br>
              <a:rPr lang="en-US" b="1" i="1" dirty="0">
                <a:solidFill>
                  <a:srgbClr val="CC6600"/>
                </a:solidFill>
              </a:rPr>
            </a:br>
            <a:r>
              <a:rPr lang="en-US" dirty="0"/>
              <a:t>Possible Metrics</a:t>
            </a:r>
            <a:endParaRPr lang="en-US" dirty="0">
              <a:solidFill>
                <a:srgbClr val="CC6600"/>
              </a:solidFill>
            </a:endParaRPr>
          </a:p>
        </p:txBody>
      </p:sp>
      <p:sp>
        <p:nvSpPr>
          <p:cNvPr id="3" name="Content Placeholder 2"/>
          <p:cNvSpPr>
            <a:spLocks noGrp="1"/>
          </p:cNvSpPr>
          <p:nvPr>
            <p:ph sz="half" idx="1"/>
          </p:nvPr>
        </p:nvSpPr>
        <p:spPr/>
        <p:txBody>
          <a:bodyPr>
            <a:noAutofit/>
          </a:bodyPr>
          <a:lstStyle/>
          <a:p>
            <a:r>
              <a:rPr lang="en-US" sz="2400" dirty="0"/>
              <a:t>Income (revenue, expense) vs. budget</a:t>
            </a:r>
          </a:p>
          <a:p>
            <a:r>
              <a:rPr lang="en-US" sz="2400" dirty="0"/>
              <a:t>“Same store” Year-Over-Year revenue</a:t>
            </a:r>
          </a:p>
          <a:p>
            <a:r>
              <a:rPr lang="en-US" sz="2400" dirty="0"/>
              <a:t>Operating reserves vs. target</a:t>
            </a:r>
          </a:p>
          <a:p>
            <a:r>
              <a:rPr lang="en-US" sz="2400" dirty="0"/>
              <a:t>Unrestricted assets vs. target</a:t>
            </a:r>
          </a:p>
          <a:p>
            <a:r>
              <a:rPr lang="en-US" sz="2400" dirty="0"/>
              <a:t>Earned vs. contributed revenue</a:t>
            </a:r>
          </a:p>
          <a:p>
            <a:r>
              <a:rPr lang="en-US" sz="2400" dirty="0"/>
              <a:t>Functional expense ratios</a:t>
            </a:r>
          </a:p>
          <a:p>
            <a:r>
              <a:rPr lang="en-US" sz="2400" dirty="0"/>
              <a:t>Positive income and cash (excluding planned investment goals)</a:t>
            </a:r>
          </a:p>
          <a:p>
            <a:endParaRPr lang="en-US" sz="2400" dirty="0"/>
          </a:p>
        </p:txBody>
      </p:sp>
      <p:sp>
        <p:nvSpPr>
          <p:cNvPr id="4" name="Content Placeholder 3"/>
          <p:cNvSpPr>
            <a:spLocks noGrp="1"/>
          </p:cNvSpPr>
          <p:nvPr>
            <p:ph sz="half" idx="2"/>
          </p:nvPr>
        </p:nvSpPr>
        <p:spPr/>
        <p:txBody>
          <a:bodyPr>
            <a:normAutofit lnSpcReduction="10000"/>
          </a:bodyPr>
          <a:lstStyle/>
          <a:p>
            <a:r>
              <a:rPr lang="en-US" sz="2400" dirty="0"/>
              <a:t>Debt ratios</a:t>
            </a:r>
          </a:p>
          <a:p>
            <a:r>
              <a:rPr lang="en-US" sz="2400" dirty="0"/>
              <a:t>Infrastructure goals (if you are in infancy-adolescence phase of life cycle)</a:t>
            </a:r>
          </a:p>
          <a:p>
            <a:r>
              <a:rPr lang="en-US" sz="2400" dirty="0"/>
              <a:t>Board giving vs. goal</a:t>
            </a:r>
          </a:p>
          <a:p>
            <a:r>
              <a:rPr lang="en-US" sz="2400" dirty="0"/>
              <a:t>Control breakdowns</a:t>
            </a:r>
          </a:p>
          <a:p>
            <a:r>
              <a:rPr lang="en-US" sz="2400" dirty="0"/>
              <a:t>Existence of sufficient financial expertise on board (Y/N)</a:t>
            </a:r>
          </a:p>
          <a:p>
            <a:r>
              <a:rPr lang="en-US" sz="2400" dirty="0"/>
              <a:t>Board policy on public transparency of financial info (Y/N)</a:t>
            </a:r>
          </a:p>
          <a:p>
            <a:pPr marL="0" indent="0">
              <a:buNone/>
            </a:pPr>
            <a:endParaRPr lang="en-US" sz="2400"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1455" t="47380" r="645" b="28098"/>
          <a:stretch/>
        </p:blipFill>
        <p:spPr>
          <a:xfrm>
            <a:off x="19248" y="365125"/>
            <a:ext cx="1222410" cy="1193533"/>
          </a:xfrm>
          <a:prstGeom prst="rect">
            <a:avLst/>
          </a:prstGeom>
        </p:spPr>
      </p:pic>
    </p:spTree>
    <p:extLst>
      <p:ext uri="{BB962C8B-B14F-4D97-AF65-F5344CB8AC3E}">
        <p14:creationId xmlns:p14="http://schemas.microsoft.com/office/powerpoint/2010/main" val="1344204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to Developing Your Board Scorecard</a:t>
            </a:r>
          </a:p>
        </p:txBody>
      </p:sp>
      <p:sp>
        <p:nvSpPr>
          <p:cNvPr id="3" name="Content Placeholder 2"/>
          <p:cNvSpPr>
            <a:spLocks noGrp="1"/>
          </p:cNvSpPr>
          <p:nvPr>
            <p:ph idx="1"/>
          </p:nvPr>
        </p:nvSpPr>
        <p:spPr>
          <a:xfrm>
            <a:off x="838200" y="1843271"/>
            <a:ext cx="10515600" cy="4488703"/>
          </a:xfrm>
        </p:spPr>
        <p:txBody>
          <a:bodyPr>
            <a:normAutofit/>
          </a:bodyPr>
          <a:lstStyle/>
          <a:p>
            <a:pPr marL="514350" indent="-514350">
              <a:buFont typeface="+mj-lt"/>
              <a:buAutoNum type="arabicPeriod"/>
            </a:pPr>
            <a:r>
              <a:rPr lang="en-US" sz="2800" b="1" dirty="0">
                <a:solidFill>
                  <a:srgbClr val="0070C0"/>
                </a:solidFill>
              </a:rPr>
              <a:t>Score board in six performance areas of Board Governance Questionnaire</a:t>
            </a:r>
          </a:p>
          <a:p>
            <a:pPr lvl="2"/>
            <a:r>
              <a:rPr lang="en-US" sz="2400" dirty="0"/>
              <a:t>Use insights to select the performance areas you want to focus on</a:t>
            </a:r>
          </a:p>
          <a:p>
            <a:pPr marL="514350" indent="-514350">
              <a:buFont typeface="+mj-lt"/>
              <a:buAutoNum type="arabicPeriod"/>
            </a:pPr>
            <a:r>
              <a:rPr lang="en-US" sz="2800" b="1" dirty="0">
                <a:solidFill>
                  <a:srgbClr val="0070C0"/>
                </a:solidFill>
              </a:rPr>
              <a:t>Set a goal for the performance areas you select</a:t>
            </a:r>
          </a:p>
          <a:p>
            <a:pPr lvl="2"/>
            <a:r>
              <a:rPr lang="en-US" sz="2400" dirty="0"/>
              <a:t>Change the goal as needed, once out of date, or to set the bar to a new place</a:t>
            </a:r>
          </a:p>
          <a:p>
            <a:pPr marL="514350" indent="-514350">
              <a:buFont typeface="+mj-lt"/>
              <a:buAutoNum type="arabicPeriod"/>
            </a:pPr>
            <a:r>
              <a:rPr lang="en-US" sz="2800" b="1" dirty="0">
                <a:solidFill>
                  <a:srgbClr val="0070C0"/>
                </a:solidFill>
              </a:rPr>
              <a:t>Pick 1 to 3 good measures for each performance area selected</a:t>
            </a:r>
            <a:endParaRPr lang="en-US" sz="2400" dirty="0"/>
          </a:p>
          <a:p>
            <a:pPr lvl="3"/>
            <a:r>
              <a:rPr lang="en-US" sz="2000" dirty="0"/>
              <a:t>Objective</a:t>
            </a:r>
          </a:p>
          <a:p>
            <a:pPr lvl="3"/>
            <a:r>
              <a:rPr lang="en-US" sz="2000" dirty="0"/>
              <a:t>Inexpensive to collect relative to value</a:t>
            </a:r>
          </a:p>
          <a:p>
            <a:pPr lvl="3"/>
            <a:r>
              <a:rPr lang="en-US" sz="2000" dirty="0"/>
              <a:t>Targeting the things most important to success and performance</a:t>
            </a:r>
          </a:p>
          <a:p>
            <a:pPr lvl="3"/>
            <a:r>
              <a:rPr lang="en-US" sz="2000" dirty="0"/>
              <a:t>Changes in score, even small ones, will be meaningful</a:t>
            </a:r>
          </a:p>
          <a:p>
            <a:endParaRPr lang="en-US" dirty="0"/>
          </a:p>
        </p:txBody>
      </p:sp>
    </p:spTree>
    <p:extLst>
      <p:ext uri="{BB962C8B-B14F-4D97-AF65-F5344CB8AC3E}">
        <p14:creationId xmlns:p14="http://schemas.microsoft.com/office/powerpoint/2010/main" val="1193978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r Organization Name Here&#10;Governance Scorecard Page 2&#10;What would YOU ad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8" y="159657"/>
            <a:ext cx="10919158" cy="616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18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 name="Picture 106" descr="Donor Data Update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7" y="217714"/>
            <a:ext cx="10912490" cy="608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18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3" y="594358"/>
            <a:ext cx="3618962" cy="5304165"/>
          </a:xfrm>
        </p:spPr>
        <p:txBody>
          <a:bodyPr>
            <a:normAutofit/>
          </a:bodyPr>
          <a:lstStyle/>
          <a:p>
            <a:pPr algn="ctr"/>
            <a:r>
              <a:rPr lang="en-US" sz="7200" b="1" dirty="0" smtClean="0">
                <a:effectLst>
                  <a:outerShdw blurRad="38100" dist="38100" dir="2700000" algn="tl">
                    <a:srgbClr val="000000">
                      <a:alpha val="43137"/>
                    </a:srgbClr>
                  </a:outerShdw>
                </a:effectLst>
              </a:rPr>
              <a:t>Board members are prayer partners</a:t>
            </a:r>
            <a:endParaRPr lang="en-US" sz="7200" b="1" dirty="0">
              <a:effectLst>
                <a:outerShdw blurRad="38100" dist="38100" dir="2700000" algn="tl">
                  <a:srgbClr val="000000">
                    <a:alpha val="43137"/>
                  </a:srgbClr>
                </a:outerShdw>
              </a:effectLst>
            </a:endParaRPr>
          </a:p>
        </p:txBody>
      </p:sp>
      <p:pic>
        <p:nvPicPr>
          <p:cNvPr id="5122" name="Picture 2" descr="http://www.africanenterprise.org/wp-content/uploads/2016/02/Intern-Edited-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9037" y="1584325"/>
            <a:ext cx="6096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50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SESSION 4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Strategic Priorities, objectives, &amp; measures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1944710"/>
            <a:ext cx="10058400" cy="3924384"/>
          </a:xfrm>
        </p:spPr>
        <p:txBody>
          <a:bodyPr/>
          <a:lstStyle/>
          <a:p>
            <a:r>
              <a:rPr lang="en-US" dirty="0"/>
              <a:t>DEFINITION:  </a:t>
            </a:r>
            <a:r>
              <a:rPr lang="en-US" b="1" dirty="0"/>
              <a:t>Strategy</a:t>
            </a:r>
            <a:r>
              <a:rPr lang="en-US" dirty="0"/>
              <a:t> is the </a:t>
            </a:r>
            <a:r>
              <a:rPr lang="en-US" dirty="0" smtClean="0"/>
              <a:t>plan non-profit management </a:t>
            </a:r>
            <a:r>
              <a:rPr lang="en-US" dirty="0"/>
              <a:t>is using to </a:t>
            </a:r>
            <a:r>
              <a:rPr lang="en-US" dirty="0" smtClean="0"/>
              <a:t>define its mission, core values, priorities and value proposition, </a:t>
            </a:r>
            <a:r>
              <a:rPr lang="en-US" dirty="0"/>
              <a:t>conduct its operations, attract and </a:t>
            </a:r>
            <a:r>
              <a:rPr lang="en-US" dirty="0" smtClean="0"/>
              <a:t>engage stakeholders, be financially sustainable, and </a:t>
            </a:r>
            <a:r>
              <a:rPr lang="en-US" dirty="0"/>
              <a:t>achieve organizational objectives</a:t>
            </a:r>
            <a:r>
              <a:rPr lang="en-US" dirty="0" smtClean="0"/>
              <a:t>.</a:t>
            </a:r>
          </a:p>
          <a:p>
            <a:endParaRPr lang="en-US" b="1" dirty="0" smtClean="0"/>
          </a:p>
          <a:p>
            <a:r>
              <a:rPr lang="en-US" b="1" dirty="0" smtClean="0"/>
              <a:t>KEYS </a:t>
            </a:r>
            <a:r>
              <a:rPr lang="en-US" b="1" dirty="0"/>
              <a:t>TO SUCCESSFUL STRATEGY</a:t>
            </a:r>
          </a:p>
          <a:p>
            <a:r>
              <a:rPr lang="en-US" dirty="0" smtClean="0"/>
              <a:t>Good </a:t>
            </a:r>
            <a:r>
              <a:rPr lang="en-US" dirty="0"/>
              <a:t>strategy </a:t>
            </a:r>
            <a:r>
              <a:rPr lang="en-US" dirty="0" smtClean="0"/>
              <a:t>design and execution </a:t>
            </a:r>
            <a:r>
              <a:rPr lang="en-US" dirty="0"/>
              <a:t>are the most trustworthy signs of good </a:t>
            </a:r>
            <a:r>
              <a:rPr lang="en-US" dirty="0" smtClean="0"/>
              <a:t>management and strong leadership.</a:t>
            </a:r>
            <a:endParaRPr lang="en-US" dirty="0"/>
          </a:p>
          <a:p>
            <a:pPr lvl="0"/>
            <a:r>
              <a:rPr lang="en-US" dirty="0"/>
              <a:t>Build </a:t>
            </a:r>
            <a:r>
              <a:rPr lang="en-US" dirty="0" smtClean="0"/>
              <a:t>donor awareness strong </a:t>
            </a:r>
            <a:r>
              <a:rPr lang="en-US" dirty="0"/>
              <a:t>enough and an organization capable enough to produce successful performance despite unforeseeable events, potent competition, a rash of delays, or cost surprise.</a:t>
            </a:r>
          </a:p>
          <a:p>
            <a:endParaRPr lang="en-US" dirty="0"/>
          </a:p>
          <a:p>
            <a:endParaRPr lang="en-US" dirty="0"/>
          </a:p>
        </p:txBody>
      </p:sp>
    </p:spTree>
    <p:extLst>
      <p:ext uri="{BB962C8B-B14F-4D97-AF65-F5344CB8AC3E}">
        <p14:creationId xmlns:p14="http://schemas.microsoft.com/office/powerpoint/2010/main" val="17432102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TASKS OF STRATEGIC </a:t>
            </a:r>
            <a:r>
              <a:rPr lang="en-US" b="1" dirty="0" smtClean="0"/>
              <a:t>PLANNING</a:t>
            </a:r>
            <a:endParaRPr lang="en-US" b="1" dirty="0"/>
          </a:p>
        </p:txBody>
      </p:sp>
      <p:sp>
        <p:nvSpPr>
          <p:cNvPr id="3" name="Content Placeholder 2"/>
          <p:cNvSpPr>
            <a:spLocks noGrp="1"/>
          </p:cNvSpPr>
          <p:nvPr>
            <p:ph idx="1"/>
          </p:nvPr>
        </p:nvSpPr>
        <p:spPr>
          <a:xfrm>
            <a:off x="1097280" y="1845734"/>
            <a:ext cx="10058400" cy="4400520"/>
          </a:xfrm>
        </p:spPr>
        <p:txBody>
          <a:bodyPr>
            <a:normAutofit fontScale="92500" lnSpcReduction="10000"/>
          </a:bodyPr>
          <a:lstStyle/>
          <a:p>
            <a:pPr marL="457200" indent="-457200">
              <a:lnSpc>
                <a:spcPct val="110000"/>
              </a:lnSpc>
              <a:buClrTx/>
              <a:buFont typeface="+mj-lt"/>
              <a:buAutoNum type="arabicPeriod"/>
            </a:pPr>
            <a:r>
              <a:rPr lang="en-US" dirty="0" smtClean="0"/>
              <a:t>Develop </a:t>
            </a:r>
            <a:r>
              <a:rPr lang="en-US" dirty="0"/>
              <a:t>a strategic </a:t>
            </a:r>
            <a:r>
              <a:rPr lang="en-US" dirty="0" smtClean="0"/>
              <a:t>vision, mission and core values</a:t>
            </a:r>
            <a:endParaRPr lang="en-US" dirty="0"/>
          </a:p>
          <a:p>
            <a:pPr marL="457200" lvl="0" indent="-457200">
              <a:lnSpc>
                <a:spcPct val="110000"/>
              </a:lnSpc>
              <a:buClrTx/>
              <a:buFont typeface="+mj-lt"/>
              <a:buAutoNum type="arabicPeriod"/>
            </a:pPr>
            <a:r>
              <a:rPr lang="en-US" dirty="0"/>
              <a:t>Set </a:t>
            </a:r>
            <a:r>
              <a:rPr lang="en-US" dirty="0" smtClean="0"/>
              <a:t>strategic priorities</a:t>
            </a:r>
            <a:r>
              <a:rPr lang="en-US" dirty="0"/>
              <a:t> that will focus resources and personnel</a:t>
            </a:r>
          </a:p>
          <a:p>
            <a:pPr marL="457200" lvl="0" indent="-457200">
              <a:lnSpc>
                <a:spcPct val="110000"/>
              </a:lnSpc>
              <a:buClrTx/>
              <a:buFont typeface="+mj-lt"/>
              <a:buAutoNum type="arabicPeriod"/>
            </a:pPr>
            <a:r>
              <a:rPr lang="en-US" dirty="0"/>
              <a:t>Analyze internal strengths and weaknesses &amp; external threat and </a:t>
            </a:r>
            <a:r>
              <a:rPr lang="en-US" dirty="0" smtClean="0"/>
              <a:t>opportunity</a:t>
            </a:r>
          </a:p>
          <a:p>
            <a:pPr marL="457200" lvl="0" indent="-457200">
              <a:lnSpc>
                <a:spcPct val="110000"/>
              </a:lnSpc>
              <a:buClrTx/>
              <a:buFont typeface="+mj-lt"/>
              <a:buAutoNum type="arabicPeriod"/>
            </a:pPr>
            <a:r>
              <a:rPr lang="en-US" dirty="0" smtClean="0"/>
              <a:t>Set clear and measurable targets with Key Performance Indicators (KPIs)</a:t>
            </a:r>
            <a:endParaRPr lang="en-US" dirty="0"/>
          </a:p>
          <a:p>
            <a:pPr marL="457200" lvl="0" indent="-457200">
              <a:lnSpc>
                <a:spcPct val="110000"/>
              </a:lnSpc>
              <a:buClrTx/>
              <a:buFont typeface="+mj-lt"/>
              <a:buAutoNum type="arabicPeriod"/>
            </a:pPr>
            <a:r>
              <a:rPr lang="en-US" dirty="0"/>
              <a:t>Craft a </a:t>
            </a:r>
            <a:r>
              <a:rPr lang="en-US" dirty="0" smtClean="0"/>
              <a:t>strategic pathway to </a:t>
            </a:r>
            <a:r>
              <a:rPr lang="en-US" dirty="0"/>
              <a:t>achieve </a:t>
            </a:r>
            <a:r>
              <a:rPr lang="en-US" dirty="0" smtClean="0"/>
              <a:t>ministry </a:t>
            </a:r>
            <a:r>
              <a:rPr lang="en-US" dirty="0"/>
              <a:t>vision, mission, and </a:t>
            </a:r>
            <a:r>
              <a:rPr lang="en-US" dirty="0" smtClean="0"/>
              <a:t>strategic priorities</a:t>
            </a:r>
            <a:endParaRPr lang="en-US" dirty="0"/>
          </a:p>
          <a:p>
            <a:pPr marL="457200" lvl="0" indent="-457200">
              <a:lnSpc>
                <a:spcPct val="110000"/>
              </a:lnSpc>
              <a:buClrTx/>
              <a:buFont typeface="+mj-lt"/>
              <a:buAutoNum type="arabicPeriod"/>
            </a:pPr>
            <a:r>
              <a:rPr lang="en-US" dirty="0"/>
              <a:t>Identify gaps between current and desired </a:t>
            </a:r>
            <a:r>
              <a:rPr lang="en-US" dirty="0" smtClean="0"/>
              <a:t>performance</a:t>
            </a:r>
            <a:endParaRPr lang="en-US" dirty="0"/>
          </a:p>
          <a:p>
            <a:pPr marL="457200" lvl="0" indent="-457200">
              <a:lnSpc>
                <a:spcPct val="110000"/>
              </a:lnSpc>
              <a:buClrTx/>
              <a:buFont typeface="+mj-lt"/>
              <a:buAutoNum type="arabicPeriod"/>
            </a:pPr>
            <a:r>
              <a:rPr lang="en-US" dirty="0"/>
              <a:t>Communicate strategy and develop operational </a:t>
            </a:r>
            <a:r>
              <a:rPr lang="en-US" dirty="0" smtClean="0"/>
              <a:t>plans</a:t>
            </a:r>
            <a:endParaRPr lang="en-US" dirty="0"/>
          </a:p>
          <a:p>
            <a:pPr marL="457200" lvl="0" indent="-457200">
              <a:lnSpc>
                <a:spcPct val="110000"/>
              </a:lnSpc>
              <a:buClrTx/>
              <a:buFont typeface="+mj-lt"/>
              <a:buAutoNum type="arabicPeriod"/>
            </a:pPr>
            <a:r>
              <a:rPr lang="en-US" dirty="0" smtClean="0"/>
              <a:t>Continuous assessment, analysis, and improvement of strategy for implementation </a:t>
            </a:r>
            <a:r>
              <a:rPr lang="en-US" dirty="0"/>
              <a:t>and </a:t>
            </a:r>
            <a:r>
              <a:rPr lang="en-US" dirty="0" smtClean="0"/>
              <a:t>execution</a:t>
            </a:r>
            <a:endParaRPr lang="en-US" dirty="0"/>
          </a:p>
          <a:p>
            <a:pPr marL="457200" lvl="0" indent="-457200">
              <a:lnSpc>
                <a:spcPct val="110000"/>
              </a:lnSpc>
              <a:buClrTx/>
              <a:buFont typeface="+mj-lt"/>
              <a:buAutoNum type="arabicPeriod"/>
            </a:pPr>
            <a:r>
              <a:rPr lang="en-US" dirty="0"/>
              <a:t>Evaluate performance, monitor new developments, and initiate corrective </a:t>
            </a:r>
            <a:r>
              <a:rPr lang="en-US" dirty="0" smtClean="0"/>
              <a:t>adjustments</a:t>
            </a:r>
            <a:endParaRPr lang="en-US" dirty="0"/>
          </a:p>
          <a:p>
            <a:endParaRPr lang="en-US" dirty="0"/>
          </a:p>
        </p:txBody>
      </p:sp>
    </p:spTree>
    <p:extLst>
      <p:ext uri="{BB962C8B-B14F-4D97-AF65-F5344CB8AC3E}">
        <p14:creationId xmlns:p14="http://schemas.microsoft.com/office/powerpoint/2010/main" val="3821620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49013"/>
          </a:xfrm>
        </p:spPr>
        <p:txBody>
          <a:bodyPr/>
          <a:lstStyle/>
          <a:p>
            <a:r>
              <a:rPr lang="en-US" b="1" dirty="0"/>
              <a:t>CRAFTING A STRATEGY</a:t>
            </a:r>
            <a:endParaRPr lang="en-US" dirty="0"/>
          </a:p>
        </p:txBody>
      </p:sp>
      <p:sp>
        <p:nvSpPr>
          <p:cNvPr id="3" name="Content Placeholder 2"/>
          <p:cNvSpPr>
            <a:spLocks noGrp="1"/>
          </p:cNvSpPr>
          <p:nvPr>
            <p:ph idx="1"/>
          </p:nvPr>
        </p:nvSpPr>
        <p:spPr>
          <a:xfrm>
            <a:off x="1097280" y="1845734"/>
            <a:ext cx="10058400" cy="4645218"/>
          </a:xfrm>
        </p:spPr>
        <p:txBody>
          <a:bodyPr>
            <a:normAutofit fontScale="92500" lnSpcReduction="20000"/>
          </a:bodyPr>
          <a:lstStyle/>
          <a:p>
            <a:pPr>
              <a:lnSpc>
                <a:spcPct val="120000"/>
              </a:lnSpc>
              <a:buClrTx/>
              <a:buFont typeface="Wingdings" panose="05000000000000000000" pitchFamily="2" charset="2"/>
              <a:buChar char="Ø"/>
            </a:pPr>
            <a:r>
              <a:rPr lang="en-US" dirty="0" smtClean="0"/>
              <a:t> </a:t>
            </a:r>
            <a:r>
              <a:rPr lang="en-US" b="1" dirty="0" smtClean="0">
                <a:solidFill>
                  <a:schemeClr val="accent1">
                    <a:lumMod val="75000"/>
                  </a:schemeClr>
                </a:solidFill>
              </a:rPr>
              <a:t>Mission</a:t>
            </a:r>
            <a:r>
              <a:rPr lang="en-US" dirty="0" smtClean="0"/>
              <a:t>:  Deliberate </a:t>
            </a:r>
            <a:r>
              <a:rPr lang="en-US" dirty="0"/>
              <a:t>and purposeful </a:t>
            </a:r>
            <a:r>
              <a:rPr lang="en-US" dirty="0" smtClean="0"/>
              <a:t>actions</a:t>
            </a:r>
            <a:endParaRPr lang="en-US" dirty="0"/>
          </a:p>
          <a:p>
            <a:pPr lvl="0">
              <a:lnSpc>
                <a:spcPct val="120000"/>
              </a:lnSpc>
              <a:buClrTx/>
              <a:buFont typeface="Wingdings" panose="05000000000000000000" pitchFamily="2" charset="2"/>
              <a:buChar char="Ø"/>
            </a:pPr>
            <a:r>
              <a:rPr lang="en-US" dirty="0" smtClean="0"/>
              <a:t> </a:t>
            </a:r>
            <a:r>
              <a:rPr lang="en-US" b="1" dirty="0" smtClean="0">
                <a:solidFill>
                  <a:schemeClr val="accent1">
                    <a:lumMod val="75000"/>
                  </a:schemeClr>
                </a:solidFill>
              </a:rPr>
              <a:t>Situation Analysis</a:t>
            </a:r>
            <a:r>
              <a:rPr lang="en-US" dirty="0" smtClean="0"/>
              <a:t>: Start with the data, analysis and implications to construct a current profile</a:t>
            </a:r>
          </a:p>
          <a:p>
            <a:pPr lvl="0">
              <a:lnSpc>
                <a:spcPct val="120000"/>
              </a:lnSpc>
              <a:buClrTx/>
              <a:buFont typeface="Wingdings" panose="05000000000000000000" pitchFamily="2" charset="2"/>
              <a:buChar char="Ø"/>
            </a:pPr>
            <a:r>
              <a:rPr lang="en-US" dirty="0" smtClean="0"/>
              <a:t> </a:t>
            </a:r>
            <a:r>
              <a:rPr lang="en-US" b="1" dirty="0" smtClean="0">
                <a:solidFill>
                  <a:schemeClr val="accent1">
                    <a:lumMod val="75000"/>
                  </a:schemeClr>
                </a:solidFill>
              </a:rPr>
              <a:t>External Threats &amp; Opportunities:</a:t>
            </a:r>
            <a:r>
              <a:rPr lang="en-US" dirty="0" smtClean="0"/>
              <a:t>  Identify external pressures and as-needed </a:t>
            </a:r>
            <a:r>
              <a:rPr lang="en-US" dirty="0"/>
              <a:t>reactions to unanticipated developments and </a:t>
            </a:r>
            <a:r>
              <a:rPr lang="en-US" dirty="0" smtClean="0"/>
              <a:t>novel environmental conditions </a:t>
            </a:r>
            <a:r>
              <a:rPr lang="en-US" dirty="0"/>
              <a:t>and </a:t>
            </a:r>
            <a:r>
              <a:rPr lang="en-US" dirty="0" smtClean="0"/>
              <a:t>opportunities</a:t>
            </a:r>
            <a:endParaRPr lang="en-US" dirty="0"/>
          </a:p>
          <a:p>
            <a:pPr lvl="0">
              <a:lnSpc>
                <a:spcPct val="120000"/>
              </a:lnSpc>
              <a:buClrTx/>
              <a:buFont typeface="Wingdings" panose="05000000000000000000" pitchFamily="2" charset="2"/>
              <a:buChar char="Ø"/>
            </a:pPr>
            <a:r>
              <a:rPr lang="en-US" dirty="0" smtClean="0"/>
              <a:t> </a:t>
            </a:r>
            <a:r>
              <a:rPr lang="en-US" b="1" dirty="0" smtClean="0">
                <a:solidFill>
                  <a:schemeClr val="accent1">
                    <a:lumMod val="75000"/>
                  </a:schemeClr>
                </a:solidFill>
              </a:rPr>
              <a:t>Strengths &amp; Weaknesses:  </a:t>
            </a:r>
            <a:r>
              <a:rPr lang="en-US" dirty="0" smtClean="0"/>
              <a:t>The </a:t>
            </a:r>
            <a:r>
              <a:rPr lang="en-US" dirty="0"/>
              <a:t>collective learning of the organization over time—not just the insights gained from its experiences but, more important, the internal </a:t>
            </a:r>
            <a:r>
              <a:rPr lang="en-US" dirty="0" smtClean="0"/>
              <a:t>activities </a:t>
            </a:r>
            <a:r>
              <a:rPr lang="en-US" dirty="0"/>
              <a:t>it has learned to perform quite well and the competitive capabilities it has </a:t>
            </a:r>
            <a:r>
              <a:rPr lang="en-US" dirty="0" smtClean="0"/>
              <a:t>developed</a:t>
            </a:r>
            <a:endParaRPr lang="en-US" dirty="0"/>
          </a:p>
          <a:p>
            <a:pPr lvl="0">
              <a:lnSpc>
                <a:spcPct val="120000"/>
              </a:lnSpc>
              <a:buClrTx/>
              <a:buFont typeface="Wingdings" panose="05000000000000000000" pitchFamily="2" charset="2"/>
              <a:buChar char="Ø"/>
            </a:pPr>
            <a:r>
              <a:rPr lang="en-US" dirty="0" smtClean="0"/>
              <a:t> </a:t>
            </a:r>
            <a:r>
              <a:rPr lang="en-US" b="1" dirty="0" smtClean="0">
                <a:solidFill>
                  <a:schemeClr val="accent1">
                    <a:lumMod val="75000"/>
                  </a:schemeClr>
                </a:solidFill>
              </a:rPr>
              <a:t>Choosing Strategic Pathway:  </a:t>
            </a:r>
            <a:r>
              <a:rPr lang="en-US" dirty="0" smtClean="0"/>
              <a:t>The </a:t>
            </a:r>
            <a:r>
              <a:rPr lang="en-US" dirty="0"/>
              <a:t>strategy-making task thus involves developing an intended strategy; adapting it as events unfold (adaptive/reactive strategy) and linking the </a:t>
            </a:r>
            <a:r>
              <a:rPr lang="en-US" dirty="0" smtClean="0"/>
              <a:t>organization’s approaches</a:t>
            </a:r>
            <a:r>
              <a:rPr lang="en-US" dirty="0"/>
              <a:t>, actions, and competitive initiatives closely to its competencies and </a:t>
            </a:r>
            <a:r>
              <a:rPr lang="en-US" dirty="0" smtClean="0"/>
              <a:t>capabilities</a:t>
            </a:r>
          </a:p>
          <a:p>
            <a:pPr lvl="0">
              <a:lnSpc>
                <a:spcPct val="120000"/>
              </a:lnSpc>
              <a:buClrTx/>
              <a:buFont typeface="Wingdings" panose="05000000000000000000" pitchFamily="2" charset="2"/>
              <a:buChar char="Ø"/>
            </a:pPr>
            <a:r>
              <a:rPr lang="en-US" b="1" dirty="0" smtClean="0">
                <a:solidFill>
                  <a:schemeClr val="accent1">
                    <a:lumMod val="75000"/>
                  </a:schemeClr>
                </a:solidFill>
              </a:rPr>
              <a:t>Selecting and Monitoring Strategic Metrics:  </a:t>
            </a:r>
            <a:r>
              <a:rPr lang="en-US" dirty="0" smtClean="0">
                <a:solidFill>
                  <a:schemeClr val="tx1"/>
                </a:solidFill>
              </a:rPr>
              <a:t>Develop Key Performance Indicators, metrics, dashboards to monitor progress, assess performance, and continuous improvement adjustments</a:t>
            </a:r>
            <a:endParaRPr lang="en-US" b="1" dirty="0">
              <a:solidFill>
                <a:schemeClr val="tx1"/>
              </a:solidFill>
            </a:endParaRPr>
          </a:p>
        </p:txBody>
      </p:sp>
    </p:spTree>
    <p:extLst>
      <p:ext uri="{BB962C8B-B14F-4D97-AF65-F5344CB8AC3E}">
        <p14:creationId xmlns:p14="http://schemas.microsoft.com/office/powerpoint/2010/main" val="3986596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Ministry analysis </a:t>
            </a:r>
            <a:r>
              <a:rPr lang="en-US" sz="4000" b="1" dirty="0"/>
              <a:t>of </a:t>
            </a:r>
            <a:r>
              <a:rPr lang="en-US" sz="4000" b="1" dirty="0" smtClean="0"/>
              <a:t>current capabilities is the starting point</a:t>
            </a:r>
            <a:endParaRPr lang="en-US" sz="4000" dirty="0"/>
          </a:p>
        </p:txBody>
      </p:sp>
      <p:sp>
        <p:nvSpPr>
          <p:cNvPr id="3" name="Content Placeholder 2"/>
          <p:cNvSpPr>
            <a:spLocks noGrp="1"/>
          </p:cNvSpPr>
          <p:nvPr>
            <p:ph idx="1"/>
          </p:nvPr>
        </p:nvSpPr>
        <p:spPr>
          <a:xfrm>
            <a:off x="1097280" y="2047741"/>
            <a:ext cx="10058400" cy="3911505"/>
          </a:xfrm>
        </p:spPr>
        <p:txBody>
          <a:bodyPr>
            <a:normAutofit fontScale="32500" lnSpcReduction="20000"/>
          </a:bodyPr>
          <a:lstStyle/>
          <a:p>
            <a:pPr>
              <a:lnSpc>
                <a:spcPct val="120000"/>
              </a:lnSpc>
              <a:buClr>
                <a:schemeClr val="accent1">
                  <a:lumMod val="75000"/>
                </a:schemeClr>
              </a:buClr>
              <a:buFont typeface="Wingdings" panose="05000000000000000000" pitchFamily="2" charset="2"/>
              <a:buChar char="Ø"/>
            </a:pPr>
            <a:r>
              <a:rPr lang="en-US" sz="7200" dirty="0" smtClean="0">
                <a:solidFill>
                  <a:schemeClr val="tx1"/>
                </a:solidFill>
              </a:rPr>
              <a:t>How </a:t>
            </a:r>
            <a:r>
              <a:rPr lang="en-US" sz="7200" dirty="0">
                <a:solidFill>
                  <a:schemeClr val="tx1"/>
                </a:solidFill>
              </a:rPr>
              <a:t>well is the </a:t>
            </a:r>
            <a:r>
              <a:rPr lang="en-US" sz="7200" dirty="0" smtClean="0">
                <a:solidFill>
                  <a:schemeClr val="tx1"/>
                </a:solidFill>
              </a:rPr>
              <a:t>ministry’s </a:t>
            </a:r>
            <a:r>
              <a:rPr lang="en-US" sz="7200" dirty="0">
                <a:solidFill>
                  <a:schemeClr val="tx1"/>
                </a:solidFill>
              </a:rPr>
              <a:t>present strategy </a:t>
            </a:r>
            <a:r>
              <a:rPr lang="en-US" sz="7200" dirty="0" smtClean="0">
                <a:solidFill>
                  <a:schemeClr val="tx1"/>
                </a:solidFill>
              </a:rPr>
              <a:t>working and how do we know (data)?</a:t>
            </a:r>
            <a:endParaRPr lang="en-US" sz="7200" dirty="0">
              <a:solidFill>
                <a:schemeClr val="tx1"/>
              </a:solidFill>
            </a:endParaRPr>
          </a:p>
          <a:p>
            <a:pPr>
              <a:lnSpc>
                <a:spcPct val="120000"/>
              </a:lnSpc>
              <a:buClr>
                <a:schemeClr val="accent1">
                  <a:lumMod val="75000"/>
                </a:schemeClr>
              </a:buClr>
              <a:buFont typeface="Wingdings" panose="05000000000000000000" pitchFamily="2" charset="2"/>
              <a:buChar char="Ø"/>
            </a:pPr>
            <a:r>
              <a:rPr lang="en-US" sz="7200" dirty="0" smtClean="0">
                <a:solidFill>
                  <a:schemeClr val="tx1"/>
                </a:solidFill>
              </a:rPr>
              <a:t>What </a:t>
            </a:r>
            <a:r>
              <a:rPr lang="en-US" sz="7200" dirty="0">
                <a:solidFill>
                  <a:schemeClr val="tx1"/>
                </a:solidFill>
              </a:rPr>
              <a:t>are the </a:t>
            </a:r>
            <a:r>
              <a:rPr lang="en-US" sz="7200" dirty="0" smtClean="0">
                <a:solidFill>
                  <a:schemeClr val="tx1"/>
                </a:solidFill>
              </a:rPr>
              <a:t>ministry’s </a:t>
            </a:r>
            <a:r>
              <a:rPr lang="en-US" sz="7200" dirty="0">
                <a:solidFill>
                  <a:schemeClr val="tx1"/>
                </a:solidFill>
              </a:rPr>
              <a:t>resource strengths and </a:t>
            </a:r>
            <a:r>
              <a:rPr lang="en-US" sz="7200" dirty="0" smtClean="0">
                <a:solidFill>
                  <a:schemeClr val="tx1"/>
                </a:solidFill>
              </a:rPr>
              <a:t>weaknesses?</a:t>
            </a:r>
            <a:endParaRPr lang="en-US" sz="7200" dirty="0">
              <a:solidFill>
                <a:schemeClr val="tx1"/>
              </a:solidFill>
            </a:endParaRPr>
          </a:p>
          <a:p>
            <a:pPr>
              <a:lnSpc>
                <a:spcPct val="120000"/>
              </a:lnSpc>
              <a:buClr>
                <a:schemeClr val="accent1">
                  <a:lumMod val="75000"/>
                </a:schemeClr>
              </a:buClr>
              <a:buFont typeface="Wingdings" panose="05000000000000000000" pitchFamily="2" charset="2"/>
              <a:buChar char="Ø"/>
            </a:pPr>
            <a:r>
              <a:rPr lang="en-US" sz="7200" dirty="0" smtClean="0">
                <a:solidFill>
                  <a:schemeClr val="tx1"/>
                </a:solidFill>
              </a:rPr>
              <a:t>Are </a:t>
            </a:r>
            <a:r>
              <a:rPr lang="en-US" sz="7200" dirty="0">
                <a:solidFill>
                  <a:schemeClr val="tx1"/>
                </a:solidFill>
              </a:rPr>
              <a:t>the </a:t>
            </a:r>
            <a:r>
              <a:rPr lang="en-US" sz="7200" dirty="0" smtClean="0">
                <a:solidFill>
                  <a:schemeClr val="tx1"/>
                </a:solidFill>
              </a:rPr>
              <a:t>ministry’s donor message and relationships compelling? </a:t>
            </a:r>
            <a:endParaRPr lang="en-US" sz="7200" dirty="0">
              <a:solidFill>
                <a:schemeClr val="tx1"/>
              </a:solidFill>
            </a:endParaRPr>
          </a:p>
          <a:p>
            <a:pPr>
              <a:lnSpc>
                <a:spcPct val="120000"/>
              </a:lnSpc>
              <a:buClr>
                <a:schemeClr val="accent1">
                  <a:lumMod val="75000"/>
                </a:schemeClr>
              </a:buClr>
              <a:buFont typeface="Wingdings" panose="05000000000000000000" pitchFamily="2" charset="2"/>
              <a:buChar char="Ø"/>
            </a:pPr>
            <a:r>
              <a:rPr lang="en-US" sz="7200" dirty="0" smtClean="0">
                <a:solidFill>
                  <a:schemeClr val="tx1"/>
                </a:solidFill>
              </a:rPr>
              <a:t>How </a:t>
            </a:r>
            <a:r>
              <a:rPr lang="en-US" sz="7200" dirty="0">
                <a:solidFill>
                  <a:schemeClr val="tx1"/>
                </a:solidFill>
              </a:rPr>
              <a:t>strong is the </a:t>
            </a:r>
            <a:r>
              <a:rPr lang="en-US" sz="7200" dirty="0" smtClean="0">
                <a:solidFill>
                  <a:schemeClr val="tx1"/>
                </a:solidFill>
              </a:rPr>
              <a:t>ministry’s donor profile and message (direct mail, electronic, major donor, events, etc.)?</a:t>
            </a:r>
            <a:endParaRPr lang="en-US" sz="7200" dirty="0">
              <a:solidFill>
                <a:schemeClr val="tx1"/>
              </a:solidFill>
            </a:endParaRPr>
          </a:p>
          <a:p>
            <a:pPr>
              <a:lnSpc>
                <a:spcPct val="120000"/>
              </a:lnSpc>
              <a:buClr>
                <a:schemeClr val="accent1">
                  <a:lumMod val="75000"/>
                </a:schemeClr>
              </a:buClr>
              <a:buFont typeface="Wingdings" panose="05000000000000000000" pitchFamily="2" charset="2"/>
              <a:buChar char="Ø"/>
            </a:pPr>
            <a:r>
              <a:rPr lang="en-US" sz="7200" dirty="0" smtClean="0">
                <a:solidFill>
                  <a:schemeClr val="tx1"/>
                </a:solidFill>
              </a:rPr>
              <a:t>What </a:t>
            </a:r>
            <a:r>
              <a:rPr lang="en-US" sz="7200" dirty="0">
                <a:solidFill>
                  <a:schemeClr val="tx1"/>
                </a:solidFill>
              </a:rPr>
              <a:t>strategic issues does the </a:t>
            </a:r>
            <a:r>
              <a:rPr lang="en-US" sz="7200" dirty="0" smtClean="0">
                <a:solidFill>
                  <a:schemeClr val="tx1"/>
                </a:solidFill>
              </a:rPr>
              <a:t>ministry </a:t>
            </a:r>
            <a:r>
              <a:rPr lang="en-US" sz="7200" dirty="0">
                <a:solidFill>
                  <a:schemeClr val="tx1"/>
                </a:solidFill>
              </a:rPr>
              <a:t>face</a:t>
            </a:r>
            <a:r>
              <a:rPr lang="en-US" sz="7200" dirty="0" smtClean="0">
                <a:solidFill>
                  <a:schemeClr val="tx1"/>
                </a:solidFill>
              </a:rPr>
              <a:t>? What is the risk profile? </a:t>
            </a:r>
            <a:endParaRPr lang="en-US" sz="7200" dirty="0">
              <a:solidFill>
                <a:schemeClr val="tx1"/>
              </a:solidFill>
            </a:endParaRPr>
          </a:p>
          <a:p>
            <a:r>
              <a:rPr lang="en-US" sz="5600" b="1" dirty="0"/>
              <a:t> </a:t>
            </a:r>
            <a:endParaRPr lang="en-US" dirty="0"/>
          </a:p>
        </p:txBody>
      </p:sp>
    </p:spTree>
    <p:extLst>
      <p:ext uri="{BB962C8B-B14F-4D97-AF65-F5344CB8AC3E}">
        <p14:creationId xmlns:p14="http://schemas.microsoft.com/office/powerpoint/2010/main" val="1014102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Mission</a:t>
            </a:r>
            <a:endParaRPr lang="en-US" dirty="0"/>
          </a:p>
        </p:txBody>
      </p:sp>
      <p:sp>
        <p:nvSpPr>
          <p:cNvPr id="3" name="Content Placeholder 2"/>
          <p:cNvSpPr>
            <a:spLocks noGrp="1"/>
          </p:cNvSpPr>
          <p:nvPr>
            <p:ph idx="1"/>
          </p:nvPr>
        </p:nvSpPr>
        <p:spPr/>
        <p:txBody>
          <a:bodyPr>
            <a:normAutofit/>
          </a:bodyPr>
          <a:lstStyle/>
          <a:p>
            <a:r>
              <a:rPr lang="en-US" b="1" u="sng" dirty="0"/>
              <a:t>WE EXIST </a:t>
            </a:r>
            <a:r>
              <a:rPr lang="en-US" b="1" u="sng" dirty="0" smtClean="0"/>
              <a:t>TO (brainstorming session):</a:t>
            </a:r>
            <a:endParaRPr lang="en-US" dirty="0"/>
          </a:p>
          <a:p>
            <a:pPr lvl="0"/>
            <a:r>
              <a:rPr lang="en-US" dirty="0" smtClean="0"/>
              <a:t>Provide </a:t>
            </a:r>
            <a:r>
              <a:rPr lang="en-US" dirty="0"/>
              <a:t>resources so </a:t>
            </a:r>
            <a:r>
              <a:rPr lang="en-US" dirty="0" smtClean="0"/>
              <a:t>AE field operations to fulfill the mission</a:t>
            </a:r>
            <a:endParaRPr lang="en-US" dirty="0"/>
          </a:p>
          <a:p>
            <a:pPr lvl="0"/>
            <a:r>
              <a:rPr lang="en-US" dirty="0"/>
              <a:t>Engage American Christians with the message and story of the </a:t>
            </a:r>
            <a:r>
              <a:rPr lang="en-US" dirty="0" smtClean="0"/>
              <a:t>African Christian</a:t>
            </a:r>
            <a:endParaRPr lang="en-US" dirty="0"/>
          </a:p>
          <a:p>
            <a:pPr lvl="0"/>
            <a:r>
              <a:rPr lang="en-US" dirty="0"/>
              <a:t>Mobilize the body of Christ to pray for the </a:t>
            </a:r>
            <a:r>
              <a:rPr lang="en-US" dirty="0" smtClean="0"/>
              <a:t>African nations and believers</a:t>
            </a:r>
            <a:endParaRPr lang="en-US" dirty="0"/>
          </a:p>
          <a:p>
            <a:pPr lvl="0"/>
            <a:r>
              <a:rPr lang="en-US" dirty="0" smtClean="0"/>
              <a:t>Development base for AE</a:t>
            </a:r>
            <a:endParaRPr lang="en-US" dirty="0"/>
          </a:p>
          <a:p>
            <a:pPr lvl="0"/>
            <a:r>
              <a:rPr lang="en-US" dirty="0"/>
              <a:t>Prepare free church for persecution</a:t>
            </a:r>
          </a:p>
          <a:p>
            <a:pPr lvl="0"/>
            <a:r>
              <a:rPr lang="en-US" dirty="0"/>
              <a:t>Speak out for </a:t>
            </a:r>
            <a:r>
              <a:rPr lang="en-US" dirty="0" smtClean="0"/>
              <a:t>African church</a:t>
            </a:r>
            <a:endParaRPr lang="en-US" dirty="0"/>
          </a:p>
          <a:p>
            <a:pPr lvl="0"/>
            <a:r>
              <a:rPr lang="en-US" dirty="0"/>
              <a:t>Advocacy</a:t>
            </a:r>
          </a:p>
          <a:p>
            <a:pPr lvl="0"/>
            <a:r>
              <a:rPr lang="en-US" dirty="0"/>
              <a:t>Connect people to people; put a face on </a:t>
            </a:r>
            <a:r>
              <a:rPr lang="en-US" dirty="0" smtClean="0"/>
              <a:t>African believer</a:t>
            </a:r>
            <a:endParaRPr lang="en-US" dirty="0"/>
          </a:p>
          <a:p>
            <a:endParaRPr lang="en-US" dirty="0"/>
          </a:p>
        </p:txBody>
      </p:sp>
    </p:spTree>
    <p:extLst>
      <p:ext uri="{BB962C8B-B14F-4D97-AF65-F5344CB8AC3E}">
        <p14:creationId xmlns:p14="http://schemas.microsoft.com/office/powerpoint/2010/main" val="208796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52" y="286603"/>
            <a:ext cx="10637936" cy="1450757"/>
          </a:xfrm>
        </p:spPr>
        <p:txBody>
          <a:bodyPr>
            <a:normAutofit/>
          </a:bodyPr>
          <a:lstStyle/>
          <a:p>
            <a:r>
              <a:rPr lang="en-US" sz="4400" dirty="0"/>
              <a:t>What </a:t>
            </a:r>
            <a:r>
              <a:rPr lang="en-US" sz="4400" dirty="0" smtClean="0"/>
              <a:t>are </a:t>
            </a:r>
            <a:r>
              <a:rPr lang="en-US" sz="4400" dirty="0"/>
              <a:t>the </a:t>
            </a:r>
            <a:r>
              <a:rPr lang="en-US" sz="4400" dirty="0" smtClean="0"/>
              <a:t>differences </a:t>
            </a:r>
            <a:r>
              <a:rPr lang="en-US" sz="4400" dirty="0"/>
              <a:t>between board governance and management’s roles?</a:t>
            </a:r>
          </a:p>
        </p:txBody>
      </p:sp>
      <p:sp>
        <p:nvSpPr>
          <p:cNvPr id="4" name="Text Placeholder 3"/>
          <p:cNvSpPr>
            <a:spLocks noGrp="1"/>
          </p:cNvSpPr>
          <p:nvPr>
            <p:ph type="body" idx="1"/>
          </p:nvPr>
        </p:nvSpPr>
        <p:spPr>
          <a:xfrm>
            <a:off x="956597" y="1846052"/>
            <a:ext cx="5078443" cy="736282"/>
          </a:xfrm>
        </p:spPr>
        <p:txBody>
          <a:bodyPr>
            <a:normAutofit/>
          </a:bodyPr>
          <a:lstStyle/>
          <a:p>
            <a:r>
              <a:rPr lang="en-US" sz="2800" b="1" dirty="0">
                <a:solidFill>
                  <a:schemeClr val="accent2"/>
                </a:solidFill>
              </a:rPr>
              <a:t>Board's Roles</a:t>
            </a:r>
          </a:p>
        </p:txBody>
      </p:sp>
      <p:sp>
        <p:nvSpPr>
          <p:cNvPr id="5" name="Content Placeholder 4"/>
          <p:cNvSpPr>
            <a:spLocks noGrp="1"/>
          </p:cNvSpPr>
          <p:nvPr>
            <p:ph sz="half" idx="2"/>
          </p:nvPr>
        </p:nvSpPr>
        <p:spPr>
          <a:xfrm>
            <a:off x="839789" y="2505075"/>
            <a:ext cx="4951412" cy="3684588"/>
          </a:xfrm>
        </p:spPr>
        <p:txBody>
          <a:bodyPr>
            <a:normAutofit fontScale="92500" lnSpcReduction="10000"/>
          </a:bodyPr>
          <a:lstStyle/>
          <a:p>
            <a:pPr marL="288925" indent="-288925">
              <a:buFont typeface="Wingdings" panose="05000000000000000000" pitchFamily="2" charset="2"/>
              <a:buChar char="§"/>
            </a:pPr>
            <a:r>
              <a:rPr lang="en-US" sz="2400" dirty="0"/>
              <a:t>Select, evaluate and support the CEO</a:t>
            </a:r>
          </a:p>
          <a:p>
            <a:pPr marL="288925" indent="-288925">
              <a:buFont typeface="Wingdings" panose="05000000000000000000" pitchFamily="2" charset="2"/>
              <a:buChar char="§"/>
            </a:pPr>
            <a:r>
              <a:rPr lang="en-US" sz="2400" dirty="0"/>
              <a:t>Approve high level </a:t>
            </a:r>
            <a:r>
              <a:rPr lang="en-US" sz="2400" dirty="0" smtClean="0"/>
              <a:t>strategic goals and corporate policies</a:t>
            </a:r>
            <a:endParaRPr lang="en-US" sz="2400" dirty="0"/>
          </a:p>
          <a:p>
            <a:pPr marL="288925" indent="-288925">
              <a:buFont typeface="Wingdings" panose="05000000000000000000" pitchFamily="2" charset="2"/>
              <a:buChar char="§"/>
            </a:pPr>
            <a:r>
              <a:rPr lang="en-US" sz="2400" dirty="0"/>
              <a:t>Make major </a:t>
            </a:r>
            <a:r>
              <a:rPr lang="en-US" sz="2400" dirty="0" smtClean="0"/>
              <a:t>strategic decisions</a:t>
            </a:r>
          </a:p>
          <a:p>
            <a:pPr marL="288925" indent="-288925">
              <a:buFont typeface="Wingdings" panose="05000000000000000000" pitchFamily="2" charset="2"/>
              <a:buChar char="§"/>
            </a:pPr>
            <a:r>
              <a:rPr lang="en-US" sz="2400" dirty="0" smtClean="0"/>
              <a:t>Fiduciary responsibility </a:t>
            </a:r>
            <a:r>
              <a:rPr lang="en-US" sz="2400" dirty="0" smtClean="0"/>
              <a:t>including budget and financial oversight</a:t>
            </a:r>
            <a:endParaRPr lang="en-US" sz="2400" dirty="0"/>
          </a:p>
          <a:p>
            <a:pPr marL="288925" indent="-288925">
              <a:buFont typeface="Wingdings" panose="05000000000000000000" pitchFamily="2" charset="2"/>
              <a:buChar char="§"/>
            </a:pPr>
            <a:r>
              <a:rPr lang="en-US" sz="2400" dirty="0" smtClean="0"/>
              <a:t>Oversee organizational </a:t>
            </a:r>
            <a:r>
              <a:rPr lang="en-US" sz="2400" dirty="0"/>
              <a:t>performance</a:t>
            </a:r>
          </a:p>
          <a:p>
            <a:pPr marL="288925" indent="-288925">
              <a:buFont typeface="Wingdings" panose="05000000000000000000" pitchFamily="2" charset="2"/>
              <a:buChar char="§"/>
            </a:pPr>
            <a:r>
              <a:rPr lang="en-US" sz="2400" dirty="0"/>
              <a:t>Act as external advocates and diplomats in public policy, fundraising and stakeholder relations</a:t>
            </a:r>
          </a:p>
        </p:txBody>
      </p:sp>
      <p:sp>
        <p:nvSpPr>
          <p:cNvPr id="6" name="Text Placeholder 5"/>
          <p:cNvSpPr>
            <a:spLocks noGrp="1"/>
          </p:cNvSpPr>
          <p:nvPr>
            <p:ph type="body" sz="quarter" idx="3"/>
          </p:nvPr>
        </p:nvSpPr>
        <p:spPr>
          <a:xfrm>
            <a:off x="5791201" y="1846052"/>
            <a:ext cx="5364479" cy="736282"/>
          </a:xfrm>
        </p:spPr>
        <p:txBody>
          <a:bodyPr>
            <a:normAutofit/>
          </a:bodyPr>
          <a:lstStyle/>
          <a:p>
            <a:r>
              <a:rPr lang="en-US" sz="2800" b="1" dirty="0">
                <a:solidFill>
                  <a:schemeClr val="accent2"/>
                </a:solidFill>
              </a:rPr>
              <a:t>Management's Roles</a:t>
            </a:r>
          </a:p>
        </p:txBody>
      </p:sp>
      <p:sp>
        <p:nvSpPr>
          <p:cNvPr id="7" name="Content Placeholder 6"/>
          <p:cNvSpPr>
            <a:spLocks noGrp="1"/>
          </p:cNvSpPr>
          <p:nvPr>
            <p:ph sz="quarter" idx="4"/>
          </p:nvPr>
        </p:nvSpPr>
        <p:spPr>
          <a:xfrm>
            <a:off x="5791201" y="2505075"/>
            <a:ext cx="5564187" cy="3684588"/>
          </a:xfrm>
        </p:spPr>
        <p:txBody>
          <a:bodyPr>
            <a:noAutofit/>
          </a:bodyPr>
          <a:lstStyle/>
          <a:p>
            <a:pPr marL="336550" indent="-336550">
              <a:buFont typeface="Wingdings" panose="05000000000000000000" pitchFamily="2" charset="2"/>
              <a:buChar char="§"/>
            </a:pPr>
            <a:r>
              <a:rPr lang="en-US" sz="2400" dirty="0"/>
              <a:t>Run the organization, within board-set parameters</a:t>
            </a:r>
          </a:p>
          <a:p>
            <a:pPr marL="336550" indent="-336550">
              <a:buFont typeface="Wingdings" panose="05000000000000000000" pitchFamily="2" charset="2"/>
              <a:buChar char="§"/>
            </a:pPr>
            <a:r>
              <a:rPr lang="en-US" sz="2400" dirty="0"/>
              <a:t>Recommend policies, goals, investments supported by background information</a:t>
            </a:r>
          </a:p>
          <a:p>
            <a:pPr marL="336550" indent="-336550">
              <a:buFont typeface="Wingdings" panose="05000000000000000000" pitchFamily="2" charset="2"/>
              <a:buChar char="§"/>
            </a:pPr>
            <a:r>
              <a:rPr lang="en-US" sz="2400" dirty="0"/>
              <a:t>Frame decisions, bring well-documented recommendations</a:t>
            </a:r>
          </a:p>
          <a:p>
            <a:pPr marL="336550" indent="-336550">
              <a:buFont typeface="Wingdings" panose="05000000000000000000" pitchFamily="2" charset="2"/>
              <a:buChar char="§"/>
            </a:pPr>
            <a:r>
              <a:rPr lang="en-US" sz="2400" dirty="0"/>
              <a:t>Provide timely, transparent information</a:t>
            </a:r>
          </a:p>
          <a:p>
            <a:pPr marL="336550" indent="-336550">
              <a:buFont typeface="Wingdings" panose="05000000000000000000" pitchFamily="2" charset="2"/>
              <a:buChar char="§"/>
            </a:pPr>
            <a:r>
              <a:rPr lang="en-US" sz="2400" dirty="0"/>
              <a:t>Mobilize directors to leverage their external connections</a:t>
            </a:r>
          </a:p>
        </p:txBody>
      </p:sp>
      <p:sp>
        <p:nvSpPr>
          <p:cNvPr id="9" name="TextBox 8"/>
          <p:cNvSpPr txBox="1"/>
          <p:nvPr/>
        </p:nvSpPr>
        <p:spPr>
          <a:xfrm>
            <a:off x="956597" y="6351638"/>
            <a:ext cx="9147632" cy="338554"/>
          </a:xfrm>
          <a:prstGeom prst="rect">
            <a:avLst/>
          </a:prstGeom>
          <a:noFill/>
        </p:spPr>
        <p:txBody>
          <a:bodyPr wrap="none" rtlCol="0">
            <a:spAutoFit/>
          </a:bodyPr>
          <a:lstStyle/>
          <a:p>
            <a:r>
              <a:rPr lang="en-US" sz="1600" i="1" dirty="0"/>
              <a:t>Source: Distinguishing Governance from Management, Barry S. Bader, Great Boards Fall 2008 Vol. VIII No. 3</a:t>
            </a:r>
          </a:p>
        </p:txBody>
      </p:sp>
    </p:spTree>
    <p:extLst>
      <p:ext uri="{BB962C8B-B14F-4D97-AF65-F5344CB8AC3E}">
        <p14:creationId xmlns:p14="http://schemas.microsoft.com/office/powerpoint/2010/main" val="2320676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19"/>
            <a:ext cx="10113264" cy="1783081"/>
          </a:xfrm>
        </p:spPr>
        <p:txBody>
          <a:bodyPr/>
          <a:lstStyle/>
          <a:p>
            <a:pPr algn="ctr"/>
            <a:r>
              <a:rPr lang="en-US" sz="4400" b="1" dirty="0" smtClean="0"/>
              <a:t>Equipping ministries to be effective Kingdom builders</a:t>
            </a:r>
            <a:r>
              <a:rPr lang="en-US" sz="4400" b="1" dirty="0" smtClean="0"/>
              <a:t/>
            </a:r>
            <a:br>
              <a:rPr lang="en-US" sz="4400" b="1" dirty="0" smtClean="0"/>
            </a:br>
            <a:r>
              <a:rPr lang="en-US" sz="4400" b="1" dirty="0" smtClean="0"/>
              <a:t>BLESSINGS FOR THE JOURNE</a:t>
            </a:r>
            <a:r>
              <a:rPr lang="en-US" sz="4000" b="1" dirty="0" smtClean="0"/>
              <a:t>Y</a:t>
            </a:r>
            <a:endParaRPr lang="en-US" sz="4000" b="1" dirty="0"/>
          </a:p>
        </p:txBody>
      </p:sp>
      <p:sp>
        <p:nvSpPr>
          <p:cNvPr id="3" name="Picture Placeholder 2"/>
          <p:cNvSpPr>
            <a:spLocks noGrp="1"/>
          </p:cNvSpPr>
          <p:nvPr>
            <p:ph type="pic" idx="1"/>
          </p:nvPr>
        </p:nvSpPr>
        <p:spPr>
          <a:xfrm>
            <a:off x="1097280" y="0"/>
            <a:ext cx="9919063" cy="4915076"/>
          </a:xfrm>
          <a:blipFill>
            <a:blip r:embed="rId2"/>
            <a:stretch>
              <a:fillRect/>
            </a:stretch>
          </a:blipFill>
        </p:spPr>
      </p:sp>
    </p:spTree>
    <p:extLst>
      <p:ext uri="{BB962C8B-B14F-4D97-AF65-F5344CB8AC3E}">
        <p14:creationId xmlns:p14="http://schemas.microsoft.com/office/powerpoint/2010/main" val="426709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Governance roles of a board member</a:t>
            </a:r>
          </a:p>
        </p:txBody>
      </p:sp>
      <p:sp>
        <p:nvSpPr>
          <p:cNvPr id="3" name="Content Placeholder 2"/>
          <p:cNvSpPr>
            <a:spLocks noGrp="1"/>
          </p:cNvSpPr>
          <p:nvPr>
            <p:ph idx="1"/>
          </p:nvPr>
        </p:nvSpPr>
        <p:spPr>
          <a:xfrm>
            <a:off x="1097280" y="1845733"/>
            <a:ext cx="10058400" cy="4442771"/>
          </a:xfrm>
        </p:spPr>
        <p:txBody>
          <a:bodyPr>
            <a:noAutofit/>
          </a:bodyPr>
          <a:lstStyle/>
          <a:p>
            <a:r>
              <a:rPr lang="en-US" sz="2800" b="1" i="1" dirty="0">
                <a:solidFill>
                  <a:schemeClr val="accent3">
                    <a:lumMod val="75000"/>
                  </a:schemeClr>
                </a:solidFill>
              </a:rPr>
              <a:t>Fiduciary Role</a:t>
            </a:r>
          </a:p>
          <a:p>
            <a:pPr lvl="1">
              <a:buFont typeface="Wingdings" panose="05000000000000000000" pitchFamily="2" charset="2"/>
              <a:buChar char="§"/>
            </a:pPr>
            <a:r>
              <a:rPr lang="en-US" sz="2400" dirty="0"/>
              <a:t>Good faith, </a:t>
            </a:r>
            <a:r>
              <a:rPr lang="en-US" sz="2400" dirty="0" smtClean="0"/>
              <a:t>loyalty</a:t>
            </a:r>
            <a:r>
              <a:rPr lang="en-US" sz="2400" dirty="0"/>
              <a:t>, </a:t>
            </a:r>
            <a:r>
              <a:rPr lang="en-US" sz="2400" dirty="0" smtClean="0"/>
              <a:t>and care </a:t>
            </a:r>
            <a:endParaRPr lang="en-US" sz="2400" dirty="0"/>
          </a:p>
          <a:p>
            <a:pPr lvl="1">
              <a:buFont typeface="Wingdings" panose="05000000000000000000" pitchFamily="2" charset="2"/>
              <a:buChar char="§"/>
            </a:pPr>
            <a:r>
              <a:rPr lang="en-US" sz="2400" dirty="0" smtClean="0"/>
              <a:t>Executive </a:t>
            </a:r>
            <a:r>
              <a:rPr lang="en-US" sz="2400" dirty="0"/>
              <a:t>Relations (oversee and support </a:t>
            </a:r>
            <a:r>
              <a:rPr lang="en-US" sz="2400" dirty="0" smtClean="0"/>
              <a:t>President/CEO, plan </a:t>
            </a:r>
            <a:r>
              <a:rPr lang="en-US" sz="2400" dirty="0"/>
              <a:t>for succession) </a:t>
            </a:r>
            <a:endParaRPr lang="en-US" sz="2400" dirty="0" smtClean="0"/>
          </a:p>
          <a:p>
            <a:pPr lvl="1">
              <a:buFont typeface="Wingdings" panose="05000000000000000000" pitchFamily="2" charset="2"/>
              <a:buChar char="§"/>
            </a:pPr>
            <a:r>
              <a:rPr lang="en-US" sz="2400" dirty="0" smtClean="0"/>
              <a:t>Financial </a:t>
            </a:r>
            <a:r>
              <a:rPr lang="en-US" sz="2400" dirty="0" smtClean="0"/>
              <a:t>oversight including budget and audit review and approval</a:t>
            </a:r>
            <a:endParaRPr lang="en-US" sz="2400" dirty="0"/>
          </a:p>
          <a:p>
            <a:r>
              <a:rPr lang="en-US" sz="2800" b="1" i="1" dirty="0">
                <a:solidFill>
                  <a:srgbClr val="FF0000"/>
                </a:solidFill>
              </a:rPr>
              <a:t>Strategic Role</a:t>
            </a:r>
          </a:p>
          <a:p>
            <a:pPr lvl="1">
              <a:buFont typeface="Wingdings" panose="05000000000000000000" pitchFamily="2" charset="2"/>
              <a:buChar char="§"/>
            </a:pPr>
            <a:r>
              <a:rPr lang="en-US" sz="2400" dirty="0"/>
              <a:t>Embody </a:t>
            </a:r>
            <a:r>
              <a:rPr lang="en-US" sz="2400" dirty="0" smtClean="0"/>
              <a:t>a commitment to the Mission</a:t>
            </a:r>
            <a:r>
              <a:rPr lang="en-US" sz="2400" dirty="0"/>
              <a:t>, Vision, Values in decisions and actions</a:t>
            </a:r>
          </a:p>
          <a:p>
            <a:pPr lvl="1">
              <a:buFont typeface="Wingdings" panose="05000000000000000000" pitchFamily="2" charset="2"/>
              <a:buChar char="§"/>
            </a:pPr>
            <a:r>
              <a:rPr lang="en-US" sz="2400" dirty="0"/>
              <a:t>Major </a:t>
            </a:r>
            <a:r>
              <a:rPr lang="en-US" sz="2400" dirty="0" smtClean="0"/>
              <a:t>strategic priorities </a:t>
            </a:r>
            <a:r>
              <a:rPr lang="en-US" sz="2400" dirty="0"/>
              <a:t>and goals aligned to mission, vision, values</a:t>
            </a:r>
          </a:p>
          <a:p>
            <a:r>
              <a:rPr lang="en-US" sz="2800" b="1" i="1" dirty="0">
                <a:solidFill>
                  <a:srgbClr val="0000FF"/>
                </a:solidFill>
              </a:rPr>
              <a:t>Generative Role</a:t>
            </a:r>
          </a:p>
          <a:p>
            <a:pPr lvl="1">
              <a:buFont typeface="Wingdings" panose="05000000000000000000" pitchFamily="2" charset="2"/>
              <a:buChar char="§"/>
            </a:pPr>
            <a:r>
              <a:rPr lang="en-US" sz="2400" dirty="0"/>
              <a:t>Proactively </a:t>
            </a:r>
            <a:r>
              <a:rPr lang="en-US" sz="2400" dirty="0" smtClean="0"/>
              <a:t>perceiving and discerning </a:t>
            </a:r>
            <a:r>
              <a:rPr lang="en-US" sz="2400" dirty="0"/>
              <a:t>trends and big issues</a:t>
            </a:r>
          </a:p>
          <a:p>
            <a:pPr lvl="1">
              <a:buFont typeface="Wingdings" panose="05000000000000000000" pitchFamily="2" charset="2"/>
              <a:buChar char="§"/>
            </a:pPr>
            <a:r>
              <a:rPr lang="en-US" sz="2400" dirty="0"/>
              <a:t>Envisioning alternatives to the present</a:t>
            </a:r>
          </a:p>
        </p:txBody>
      </p:sp>
    </p:spTree>
    <p:extLst>
      <p:ext uri="{BB962C8B-B14F-4D97-AF65-F5344CB8AC3E}">
        <p14:creationId xmlns:p14="http://schemas.microsoft.com/office/powerpoint/2010/main" val="3624616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6604"/>
            <a:ext cx="10580914" cy="1193854"/>
          </a:xfrm>
        </p:spPr>
        <p:txBody>
          <a:bodyPr/>
          <a:lstStyle/>
          <a:p>
            <a:r>
              <a:rPr lang="en-US" b="1" dirty="0" smtClean="0">
                <a:solidFill>
                  <a:schemeClr val="tx1"/>
                </a:solidFill>
                <a:effectLst>
                  <a:outerShdw blurRad="38100" dist="38100" dir="2700000" algn="tl">
                    <a:srgbClr val="000000">
                      <a:alpha val="43137"/>
                    </a:srgbClr>
                  </a:outerShdw>
                </a:effectLst>
              </a:rPr>
              <a:t>Basic </a:t>
            </a:r>
            <a:r>
              <a:rPr lang="en-US" b="1" dirty="0">
                <a:solidFill>
                  <a:schemeClr val="tx1"/>
                </a:solidFill>
                <a:effectLst>
                  <a:outerShdw blurRad="38100" dist="38100" dir="2700000" algn="tl">
                    <a:srgbClr val="000000">
                      <a:alpha val="43137"/>
                    </a:srgbClr>
                  </a:outerShdw>
                </a:effectLst>
              </a:rPr>
              <a:t>Responsibilities of a Non-Profit Boa</a:t>
            </a:r>
            <a:r>
              <a:rPr lang="en-US" b="1" dirty="0">
                <a:effectLst>
                  <a:outerShdw blurRad="38100" dist="38100" dir="2700000" algn="tl">
                    <a:srgbClr val="000000">
                      <a:alpha val="43137"/>
                    </a:srgbClr>
                  </a:outerShdw>
                </a:effectLst>
              </a:rPr>
              <a:t>rd</a:t>
            </a:r>
          </a:p>
        </p:txBody>
      </p:sp>
      <p:sp>
        <p:nvSpPr>
          <p:cNvPr id="3" name="Content Placeholder 2"/>
          <p:cNvSpPr>
            <a:spLocks noGrp="1"/>
          </p:cNvSpPr>
          <p:nvPr>
            <p:ph idx="1"/>
          </p:nvPr>
        </p:nvSpPr>
        <p:spPr>
          <a:xfrm>
            <a:off x="1097280" y="1845733"/>
            <a:ext cx="10058400" cy="4394645"/>
          </a:xfrm>
        </p:spPr>
        <p:txBody>
          <a:bodyPr>
            <a:noAutofit/>
          </a:bodyPr>
          <a:lstStyle/>
          <a:p>
            <a:pPr marL="514350" indent="-514350">
              <a:spcBef>
                <a:spcPts val="600"/>
              </a:spcBef>
              <a:buFont typeface="+mj-lt"/>
              <a:buAutoNum type="arabicPeriod"/>
            </a:pPr>
            <a:r>
              <a:rPr lang="en-US" sz="2400" dirty="0" smtClean="0"/>
              <a:t>Determine and protect </a:t>
            </a:r>
            <a:r>
              <a:rPr lang="en-US" sz="2400" dirty="0"/>
              <a:t>the organization’s mission and purpose</a:t>
            </a:r>
          </a:p>
          <a:p>
            <a:pPr marL="514350" indent="-514350">
              <a:spcBef>
                <a:spcPts val="600"/>
              </a:spcBef>
              <a:buFont typeface="+mj-lt"/>
              <a:buAutoNum type="arabicPeriod"/>
            </a:pPr>
            <a:r>
              <a:rPr lang="en-US" sz="2400" dirty="0"/>
              <a:t>Select the chief </a:t>
            </a:r>
            <a:r>
              <a:rPr lang="en-US" sz="2400" dirty="0" smtClean="0"/>
              <a:t>executive and succession planning</a:t>
            </a:r>
            <a:endParaRPr lang="en-US" sz="2400" dirty="0"/>
          </a:p>
          <a:p>
            <a:pPr marL="514350" indent="-514350">
              <a:spcBef>
                <a:spcPts val="600"/>
              </a:spcBef>
              <a:buFont typeface="+mj-lt"/>
              <a:buAutoNum type="arabicPeriod"/>
            </a:pPr>
            <a:r>
              <a:rPr lang="en-US" sz="2400" dirty="0"/>
              <a:t>Provide proper financial oversight</a:t>
            </a:r>
          </a:p>
          <a:p>
            <a:pPr marL="514350" indent="-514350">
              <a:spcBef>
                <a:spcPts val="600"/>
              </a:spcBef>
              <a:buFont typeface="+mj-lt"/>
              <a:buAutoNum type="arabicPeriod"/>
            </a:pPr>
            <a:r>
              <a:rPr lang="en-US" sz="2400" dirty="0"/>
              <a:t>Ensure adequate resources</a:t>
            </a:r>
          </a:p>
          <a:p>
            <a:pPr marL="514350" indent="-514350">
              <a:spcBef>
                <a:spcPts val="600"/>
              </a:spcBef>
              <a:buFont typeface="+mj-lt"/>
              <a:buAutoNum type="arabicPeriod"/>
            </a:pPr>
            <a:r>
              <a:rPr lang="en-US" sz="2400" dirty="0"/>
              <a:t>Ensure legal and ethical integrity and maintain accountability</a:t>
            </a:r>
          </a:p>
          <a:p>
            <a:pPr marL="514350" indent="-514350">
              <a:spcBef>
                <a:spcPts val="600"/>
              </a:spcBef>
              <a:buFont typeface="+mj-lt"/>
              <a:buAutoNum type="arabicPeriod"/>
            </a:pPr>
            <a:r>
              <a:rPr lang="en-US" sz="2400" dirty="0"/>
              <a:t>Ensure effective organizational planning</a:t>
            </a:r>
          </a:p>
          <a:p>
            <a:pPr marL="514350" indent="-514350">
              <a:spcBef>
                <a:spcPts val="600"/>
              </a:spcBef>
              <a:buFont typeface="+mj-lt"/>
              <a:buAutoNum type="arabicPeriod"/>
            </a:pPr>
            <a:r>
              <a:rPr lang="en-US" sz="2400" dirty="0"/>
              <a:t>Recruit and orient new board members and assess board performance</a:t>
            </a:r>
          </a:p>
          <a:p>
            <a:pPr marL="514350" indent="-514350">
              <a:spcBef>
                <a:spcPts val="600"/>
              </a:spcBef>
              <a:buFont typeface="+mj-lt"/>
              <a:buAutoNum type="arabicPeriod"/>
            </a:pPr>
            <a:r>
              <a:rPr lang="en-US" sz="2400" dirty="0"/>
              <a:t>Enhance the organization’s public standing</a:t>
            </a:r>
          </a:p>
          <a:p>
            <a:pPr marL="514350" indent="-514350">
              <a:spcBef>
                <a:spcPts val="600"/>
              </a:spcBef>
              <a:buFont typeface="+mj-lt"/>
              <a:buAutoNum type="arabicPeriod"/>
            </a:pPr>
            <a:r>
              <a:rPr lang="en-US" sz="2400" dirty="0"/>
              <a:t>Determine, monitor, and strengthen the organization’s programs &amp; services</a:t>
            </a:r>
          </a:p>
          <a:p>
            <a:pPr marL="514350" indent="-514350">
              <a:spcBef>
                <a:spcPts val="600"/>
              </a:spcBef>
              <a:buFont typeface="+mj-lt"/>
              <a:buAutoNum type="arabicPeriod"/>
            </a:pPr>
            <a:r>
              <a:rPr lang="en-US" sz="2400" dirty="0"/>
              <a:t>Support the chief executive and assess his or her performance</a:t>
            </a:r>
          </a:p>
          <a:p>
            <a:pPr marL="514350" indent="-514350">
              <a:buFont typeface="+mj-lt"/>
              <a:buAutoNum type="arabicPeriod"/>
            </a:pPr>
            <a:endParaRPr lang="en-US" sz="2400" dirty="0"/>
          </a:p>
          <a:p>
            <a:endParaRPr lang="en-US" sz="2400" dirty="0"/>
          </a:p>
        </p:txBody>
      </p:sp>
      <p:sp>
        <p:nvSpPr>
          <p:cNvPr id="4" name="TextBox 3"/>
          <p:cNvSpPr txBox="1"/>
          <p:nvPr/>
        </p:nvSpPr>
        <p:spPr>
          <a:xfrm>
            <a:off x="3536219" y="6457890"/>
            <a:ext cx="5180521" cy="400110"/>
          </a:xfrm>
          <a:prstGeom prst="rect">
            <a:avLst/>
          </a:prstGeom>
          <a:noFill/>
        </p:spPr>
        <p:txBody>
          <a:bodyPr wrap="none" rtlCol="0">
            <a:spAutoFit/>
          </a:bodyPr>
          <a:lstStyle/>
          <a:p>
            <a:r>
              <a:rPr lang="en-US" sz="1400" i="1" dirty="0">
                <a:solidFill>
                  <a:schemeClr val="bg1"/>
                </a:solidFill>
              </a:rPr>
              <a:t>Source:</a:t>
            </a:r>
            <a:r>
              <a:rPr lang="en-US" sz="2000" i="1" dirty="0">
                <a:solidFill>
                  <a:schemeClr val="bg1"/>
                </a:solidFill>
              </a:rPr>
              <a:t>  </a:t>
            </a:r>
            <a:r>
              <a:rPr lang="en-US" sz="1400" i="1" u="sng" dirty="0">
                <a:solidFill>
                  <a:schemeClr val="bg1"/>
                </a:solidFill>
              </a:rPr>
              <a:t>The Nonprofit Board</a:t>
            </a:r>
            <a:r>
              <a:rPr lang="en-US" sz="1400" i="1" dirty="0">
                <a:solidFill>
                  <a:schemeClr val="bg1"/>
                </a:solidFill>
              </a:rPr>
              <a:t>, Board Source (2</a:t>
            </a:r>
            <a:r>
              <a:rPr lang="en-US" sz="1400" i="1" baseline="30000" dirty="0">
                <a:solidFill>
                  <a:schemeClr val="bg1"/>
                </a:solidFill>
              </a:rPr>
              <a:t>nd</a:t>
            </a:r>
            <a:r>
              <a:rPr lang="en-US" sz="1400" i="1" dirty="0">
                <a:solidFill>
                  <a:schemeClr val="bg1"/>
                </a:solidFill>
              </a:rPr>
              <a:t> edition, 2007) p. 3-4</a:t>
            </a:r>
          </a:p>
        </p:txBody>
      </p:sp>
    </p:spTree>
    <p:extLst>
      <p:ext uri="{BB962C8B-B14F-4D97-AF65-F5344CB8AC3E}">
        <p14:creationId xmlns:p14="http://schemas.microsoft.com/office/powerpoint/2010/main" val="266304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4" name="Text Placeholder 3"/>
          <p:cNvSpPr>
            <a:spLocks noGrp="1"/>
          </p:cNvSpPr>
          <p:nvPr>
            <p:ph type="body" sz="half" idx="2"/>
          </p:nvPr>
        </p:nvSpPr>
        <p:spPr/>
        <p:txBody>
          <a:bodyPr>
            <a:normAutofit/>
          </a:bodyPr>
          <a:lstStyle/>
          <a:p>
            <a:endParaRPr lang="en-US" sz="3600" dirty="0" smtClean="0"/>
          </a:p>
          <a:p>
            <a:r>
              <a:rPr lang="en-US" sz="4000" b="1" dirty="0" smtClean="0">
                <a:latin typeface="Bradley Hand ITC" panose="03070402050302030203" pitchFamily="66" charset="0"/>
              </a:rPr>
              <a:t>Wisdom</a:t>
            </a:r>
            <a:r>
              <a:rPr lang="en-US" sz="4000" b="1" dirty="0">
                <a:latin typeface="Bradley Hand ITC" panose="03070402050302030203" pitchFamily="66" charset="0"/>
              </a:rPr>
              <a:t>, works, wealth and web</a:t>
            </a:r>
          </a:p>
        </p:txBody>
      </p:sp>
      <p:pic>
        <p:nvPicPr>
          <p:cNvPr id="1026" name="Picture 2" descr="http://www.africanenterprise.org/wp-content/uploads/2016/01/21845133990_164af60469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759854"/>
            <a:ext cx="7089168" cy="535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0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13900</TotalTime>
  <Words>4220</Words>
  <Application>Microsoft Office PowerPoint</Application>
  <PresentationFormat>Widescreen</PresentationFormat>
  <Paragraphs>461</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Bradley Hand ITC</vt:lpstr>
      <vt:lpstr>Calibri</vt:lpstr>
      <vt:lpstr>Calibri Light</vt:lpstr>
      <vt:lpstr>Wingdings</vt:lpstr>
      <vt:lpstr>Retrospect</vt:lpstr>
      <vt:lpstr> Board of Directors Retreat</vt:lpstr>
      <vt:lpstr>PowerPoint Presentation</vt:lpstr>
      <vt:lpstr>SESSION 1</vt:lpstr>
      <vt:lpstr>Ministry leadership check-up….</vt:lpstr>
      <vt:lpstr>Role of the Board of Directors</vt:lpstr>
      <vt:lpstr>What are the differences between board governance and management’s roles?</vt:lpstr>
      <vt:lpstr>Governance roles of a board member</vt:lpstr>
      <vt:lpstr>Basic Responsibilities of a Non-Profit Board</vt:lpstr>
      <vt:lpstr>Board members:</vt:lpstr>
      <vt:lpstr>Does your ministry have the right combination of people in key decision-making roles?</vt:lpstr>
      <vt:lpstr>Creating a Board Profile</vt:lpstr>
      <vt:lpstr>Board of Directors Profile Exercise</vt:lpstr>
      <vt:lpstr>Board Member Self-Evaluation</vt:lpstr>
      <vt:lpstr>Board and Management Expectations</vt:lpstr>
      <vt:lpstr>Board and Management Expectations</vt:lpstr>
      <vt:lpstr>Board resources</vt:lpstr>
      <vt:lpstr>SESSION 2:  Board decision-making and Committee structure</vt:lpstr>
      <vt:lpstr>Reflection on Fiduciary Issues</vt:lpstr>
      <vt:lpstr>Reflection on Fiduciary Issues</vt:lpstr>
      <vt:lpstr>Strategic Role of the Board</vt:lpstr>
      <vt:lpstr> </vt:lpstr>
      <vt:lpstr>Board Committee Structure</vt:lpstr>
      <vt:lpstr>PowerPoint Presentation</vt:lpstr>
      <vt:lpstr>Board Financial Decision-Making</vt:lpstr>
      <vt:lpstr>Does your Board have frequent updates with the right metrics for decision-making flexibility?  </vt:lpstr>
      <vt:lpstr>Financial Metrics</vt:lpstr>
      <vt:lpstr> When should a ministry use expert consultants?  </vt:lpstr>
      <vt:lpstr>PowerPoint Presentation</vt:lpstr>
      <vt:lpstr>Board evaluation (sample forms)</vt:lpstr>
      <vt:lpstr>Building a Governance Scorecard</vt:lpstr>
      <vt:lpstr>Session Description</vt:lpstr>
      <vt:lpstr>The Board governance performance framework is from 3 key sources of research</vt:lpstr>
      <vt:lpstr>The Performance Imperative </vt:lpstr>
      <vt:lpstr>Balanced scorecard measures:  move from observation to KPIs</vt:lpstr>
      <vt:lpstr>Putting it all together </vt:lpstr>
      <vt:lpstr>Board Scorecard Framework Six performance areas for effectiveness</vt:lpstr>
      <vt:lpstr>Courageous, Adaptive Leadership is foundational</vt:lpstr>
      <vt:lpstr>Courageous, Adaptive Leadership Possible Metrics</vt:lpstr>
      <vt:lpstr>Strategic Focus: Playing the generative role intentionally creates the future </vt:lpstr>
      <vt:lpstr>Strategic Focus: Possible Metrics</vt:lpstr>
      <vt:lpstr>Beneficiaries and Stakeholders Who are they?</vt:lpstr>
      <vt:lpstr>Beneficiaries and Stakeholders Sample goals/objectives</vt:lpstr>
      <vt:lpstr>Beneficiaries and Stakeholders Possible metrics</vt:lpstr>
      <vt:lpstr>High performing boards attend to  Internal Relationships</vt:lpstr>
      <vt:lpstr>Internal Relationships Sample goals/objectives</vt:lpstr>
      <vt:lpstr>Internal Relationships Possible Metrics</vt:lpstr>
      <vt:lpstr>A passion for Learning and Growth tied to mission success drives performance</vt:lpstr>
      <vt:lpstr>Learning and Growth Possible Metrics</vt:lpstr>
      <vt:lpstr> Financial Health</vt:lpstr>
      <vt:lpstr>Financial Health Possible Metrics</vt:lpstr>
      <vt:lpstr>Steps to Developing Your Board Scorecard</vt:lpstr>
      <vt:lpstr>PowerPoint Presentation</vt:lpstr>
      <vt:lpstr>PowerPoint Presentation</vt:lpstr>
      <vt:lpstr>Board members are prayer partners</vt:lpstr>
      <vt:lpstr>SESSION 4   Strategic Priorities, objectives, &amp; measures </vt:lpstr>
      <vt:lpstr>TASKS OF STRATEGIC PLANNING</vt:lpstr>
      <vt:lpstr>CRAFTING A STRATEGY</vt:lpstr>
      <vt:lpstr>Ministry analysis of current capabilities is the starting point</vt:lpstr>
      <vt:lpstr>Defining the Mission</vt:lpstr>
      <vt:lpstr>Equipping ministries to be effective Kingdom builders BLESSINGS FOR THE JOURNEY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Governance Scorecard</dc:title>
  <dc:creator>Caryn Ryan</dc:creator>
  <cp:lastModifiedBy>Maggie Bailey</cp:lastModifiedBy>
  <cp:revision>198</cp:revision>
  <cp:lastPrinted>2017-01-04T22:59:10Z</cp:lastPrinted>
  <dcterms:created xsi:type="dcterms:W3CDTF">2016-02-20T18:58:27Z</dcterms:created>
  <dcterms:modified xsi:type="dcterms:W3CDTF">2018-09-14T20:06:16Z</dcterms:modified>
</cp:coreProperties>
</file>