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25" r:id="rId2"/>
    <p:sldMasterId id="2147483849" r:id="rId3"/>
    <p:sldMasterId id="2147483874" r:id="rId4"/>
  </p:sldMasterIdLst>
  <p:notesMasterIdLst>
    <p:notesMasterId r:id="rId23"/>
  </p:notesMasterIdLst>
  <p:handoutMasterIdLst>
    <p:handoutMasterId r:id="rId24"/>
  </p:handoutMasterIdLst>
  <p:sldIdLst>
    <p:sldId id="349" r:id="rId5"/>
    <p:sldId id="453" r:id="rId6"/>
    <p:sldId id="483" r:id="rId7"/>
    <p:sldId id="450" r:id="rId8"/>
    <p:sldId id="449" r:id="rId9"/>
    <p:sldId id="443" r:id="rId10"/>
    <p:sldId id="446" r:id="rId11"/>
    <p:sldId id="427" r:id="rId12"/>
    <p:sldId id="358" r:id="rId13"/>
    <p:sldId id="485" r:id="rId14"/>
    <p:sldId id="352" r:id="rId15"/>
    <p:sldId id="484" r:id="rId16"/>
    <p:sldId id="445" r:id="rId17"/>
    <p:sldId id="478" r:id="rId18"/>
    <p:sldId id="480" r:id="rId19"/>
    <p:sldId id="436" r:id="rId20"/>
    <p:sldId id="481" r:id="rId21"/>
    <p:sldId id="482" r:id="rId22"/>
  </p:sldIdLst>
  <p:sldSz cx="9144000" cy="6858000" type="screen4x3"/>
  <p:notesSz cx="7077075" cy="9393238"/>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99"/>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544" autoAdjust="0"/>
    <p:restoredTop sz="76554" autoAdjust="0"/>
  </p:normalViewPr>
  <p:slideViewPr>
    <p:cSldViewPr>
      <p:cViewPr varScale="1">
        <p:scale>
          <a:sx n="89" d="100"/>
          <a:sy n="89" d="100"/>
        </p:scale>
        <p:origin x="-111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68" y="-96"/>
      </p:cViewPr>
      <p:guideLst>
        <p:guide orient="horz" pos="295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defTabSz="942975" eaLnBrk="1" hangingPunct="1">
              <a:defRPr sz="1200">
                <a:latin typeface="Arial" charset="0"/>
              </a:defRPr>
            </a:lvl1pPr>
          </a:lstStyle>
          <a:p>
            <a:pPr>
              <a:defRPr/>
            </a:pPr>
            <a:endParaRPr lang="en-US"/>
          </a:p>
        </p:txBody>
      </p:sp>
      <p:sp>
        <p:nvSpPr>
          <p:cNvPr id="114691" name="Rectangle 3"/>
          <p:cNvSpPr>
            <a:spLocks noGrp="1" noChangeArrowheads="1"/>
          </p:cNvSpPr>
          <p:nvPr>
            <p:ph type="dt" sz="quarter" idx="1"/>
          </p:nvPr>
        </p:nvSpPr>
        <p:spPr bwMode="auto">
          <a:xfrm>
            <a:off x="4008438" y="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defTabSz="942975" eaLnBrk="1" hangingPunct="1">
              <a:defRPr sz="1200">
                <a:latin typeface="Arial" charset="0"/>
              </a:defRPr>
            </a:lvl1pPr>
          </a:lstStyle>
          <a:p>
            <a:pPr>
              <a:defRPr/>
            </a:pPr>
            <a:endParaRPr lang="en-US"/>
          </a:p>
        </p:txBody>
      </p:sp>
      <p:sp>
        <p:nvSpPr>
          <p:cNvPr id="114692" name="Rectangle 4"/>
          <p:cNvSpPr>
            <a:spLocks noGrp="1" noChangeArrowheads="1"/>
          </p:cNvSpPr>
          <p:nvPr>
            <p:ph type="ftr" sz="quarter" idx="2"/>
          </p:nvPr>
        </p:nvSpPr>
        <p:spPr bwMode="auto">
          <a:xfrm>
            <a:off x="0" y="892175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eaLnBrk="1" hangingPunct="1">
              <a:defRPr sz="1200">
                <a:latin typeface="Arial" charset="0"/>
              </a:defRPr>
            </a:lvl1pPr>
          </a:lstStyle>
          <a:p>
            <a:pPr>
              <a:defRPr/>
            </a:pPr>
            <a:endParaRPr lang="en-US"/>
          </a:p>
        </p:txBody>
      </p:sp>
      <p:sp>
        <p:nvSpPr>
          <p:cNvPr id="114693" name="Rectangle 5"/>
          <p:cNvSpPr>
            <a:spLocks noGrp="1" noChangeArrowheads="1"/>
          </p:cNvSpPr>
          <p:nvPr>
            <p:ph type="sldNum" sz="quarter" idx="3"/>
          </p:nvPr>
        </p:nvSpPr>
        <p:spPr bwMode="auto">
          <a:xfrm>
            <a:off x="4008438" y="892175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eaLnBrk="1" hangingPunct="1">
              <a:defRPr sz="1200">
                <a:latin typeface="Arial" charset="0"/>
              </a:defRPr>
            </a:lvl1pPr>
          </a:lstStyle>
          <a:p>
            <a:pPr>
              <a:defRPr/>
            </a:pPr>
            <a:fld id="{18202F21-B2F1-48AD-A39A-D479BE4D1825}" type="slidenum">
              <a:rPr lang="en-US"/>
              <a:pPr>
                <a:defRPr/>
              </a:pPr>
              <a:t>‹#›</a:t>
            </a:fld>
            <a:endParaRPr lang="en-US"/>
          </a:p>
        </p:txBody>
      </p:sp>
    </p:spTree>
    <p:extLst>
      <p:ext uri="{BB962C8B-B14F-4D97-AF65-F5344CB8AC3E}">
        <p14:creationId xmlns:p14="http://schemas.microsoft.com/office/powerpoint/2010/main" val="3210142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defTabSz="942975" eaLnBrk="1" hangingPunct="1">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4008438" y="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defTabSz="942975" eaLnBrk="1" hangingPunct="1">
              <a:defRPr sz="120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92213" y="704850"/>
            <a:ext cx="4692650"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p:cNvSpPr>
            <a:spLocks noGrp="1" noChangeArrowheads="1"/>
          </p:cNvSpPr>
          <p:nvPr>
            <p:ph type="body" sz="quarter" idx="3"/>
          </p:nvPr>
        </p:nvSpPr>
        <p:spPr bwMode="auto">
          <a:xfrm>
            <a:off x="706438" y="4460875"/>
            <a:ext cx="5664200"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7526" name="Rectangle 6"/>
          <p:cNvSpPr>
            <a:spLocks noGrp="1" noChangeArrowheads="1"/>
          </p:cNvSpPr>
          <p:nvPr>
            <p:ph type="ftr" sz="quarter" idx="4"/>
          </p:nvPr>
        </p:nvSpPr>
        <p:spPr bwMode="auto">
          <a:xfrm>
            <a:off x="0" y="892175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eaLnBrk="1" hangingPunct="1">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4008438" y="8921750"/>
            <a:ext cx="3067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eaLnBrk="1" hangingPunct="1">
              <a:defRPr sz="1200">
                <a:latin typeface="Arial" charset="0"/>
              </a:defRPr>
            </a:lvl1pPr>
          </a:lstStyle>
          <a:p>
            <a:pPr>
              <a:defRPr/>
            </a:pPr>
            <a:fld id="{89025D4D-CDC8-4230-B84B-3FDA37E22506}" type="slidenum">
              <a:rPr lang="en-US"/>
              <a:pPr>
                <a:defRPr/>
              </a:pPr>
              <a:t>‹#›</a:t>
            </a:fld>
            <a:endParaRPr lang="en-US"/>
          </a:p>
        </p:txBody>
      </p:sp>
    </p:spTree>
    <p:extLst>
      <p:ext uri="{BB962C8B-B14F-4D97-AF65-F5344CB8AC3E}">
        <p14:creationId xmlns:p14="http://schemas.microsoft.com/office/powerpoint/2010/main" val="1889571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3" name="Slide Number Placeholder 3"/>
          <p:cNvSpPr txBox="1">
            <a:spLocks noGrp="1"/>
          </p:cNvSpPr>
          <p:nvPr/>
        </p:nvSpPr>
        <p:spPr bwMode="auto">
          <a:xfrm>
            <a:off x="4008705" y="8921946"/>
            <a:ext cx="3066733" cy="469662"/>
          </a:xfrm>
          <a:prstGeom prst="rect">
            <a:avLst/>
          </a:prstGeom>
          <a:noFill/>
          <a:ln>
            <a:miter lim="800000"/>
            <a:headEnd/>
            <a:tailEnd/>
          </a:ln>
        </p:spPr>
        <p:txBody>
          <a:bodyPr lIns="94110" tIns="47055" rIns="94110" bIns="47055" anchor="b"/>
          <a:lstStyle/>
          <a:p>
            <a:pPr algn="r">
              <a:defRPr/>
            </a:pPr>
            <a:fld id="{0F2CF388-049C-4993-924C-B71BE90BD6C6}" type="slidenum">
              <a:rPr lang="en-US" sz="1200">
                <a:latin typeface="+mn-lt"/>
              </a:rPr>
              <a:pPr algn="r">
                <a:defRPr/>
              </a:pPr>
              <a:t>3</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86D9BB-32C1-441A-B891-76504AD7C770}" type="slidenum">
              <a:rPr lang="en-US">
                <a:solidFill>
                  <a:prstClr val="black"/>
                </a:solidFill>
                <a:cs typeface="Arial" charset="0"/>
              </a:rPr>
              <a:pPr fontAlgn="base">
                <a:spcBef>
                  <a:spcPct val="0"/>
                </a:spcBef>
                <a:spcAft>
                  <a:spcPct val="0"/>
                </a:spcAft>
                <a:defRPr/>
              </a:pPr>
              <a:t>7</a:t>
            </a:fld>
            <a:endParaRPr lang="en-US">
              <a:solidFill>
                <a:prstClr val="black"/>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86D9BB-32C1-441A-B891-76504AD7C770}"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ASSESSMENT SUMMIT</a:t>
            </a:r>
            <a:r>
              <a:rPr lang="en-US" baseline="0" dirty="0" smtClean="0"/>
              <a:t> and CLERGY RESTORATION or INTERVIEWING</a:t>
            </a:r>
            <a:endParaRPr lang="en-US" dirty="0"/>
          </a:p>
        </p:txBody>
      </p:sp>
      <p:sp>
        <p:nvSpPr>
          <p:cNvPr id="4" name="Slide Number Placeholder 3"/>
          <p:cNvSpPr>
            <a:spLocks noGrp="1"/>
          </p:cNvSpPr>
          <p:nvPr>
            <p:ph type="sldNum" sz="quarter" idx="10"/>
          </p:nvPr>
        </p:nvSpPr>
        <p:spPr/>
        <p:txBody>
          <a:bodyPr/>
          <a:lstStyle/>
          <a:p>
            <a:fld id="{F1D7B407-0DEE-4844-9A74-9D60F2814CB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1614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26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08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962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1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426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9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61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01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568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8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893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51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073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050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58804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0165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3431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2995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97502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7055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9218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89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3162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356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18605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ADDF-01BB-4BD7-956F-A2546A272C71}" type="datetimeFigureOut">
              <a:rPr lang="en-US" smtClean="0">
                <a:solidFill>
                  <a:prstClr val="white">
                    <a:tint val="75000"/>
                  </a:prstClr>
                </a:solidFill>
              </a:rPr>
              <a:pPr/>
              <a:t>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5BB4B46-718B-4B9A-9D6B-13B75B5C72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72101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9" name="Freeform 7"/>
            <p:cNvSpPr>
              <a:spLocks/>
            </p:cNvSpPr>
            <p:nvPr userDrawn="1"/>
          </p:nvSpPr>
          <p:spPr bwMode="hidden">
            <a:xfrm>
              <a:off x="3599" y="2477"/>
              <a:ext cx="186" cy="120"/>
            </a:xfrm>
            <a:custGeom>
              <a:avLst/>
              <a:gdLst>
                <a:gd name="T0" fmla="*/ 192 w 185"/>
                <a:gd name="T1" fmla="*/ 0 h 120"/>
                <a:gd name="T2" fmla="*/ 192 w 185"/>
                <a:gd name="T3" fmla="*/ 6 h 120"/>
                <a:gd name="T4" fmla="*/ 192 w 185"/>
                <a:gd name="T5" fmla="*/ 18 h 120"/>
                <a:gd name="T6" fmla="*/ 192 w 185"/>
                <a:gd name="T7" fmla="*/ 36 h 120"/>
                <a:gd name="T8" fmla="*/ 186 w 185"/>
                <a:gd name="T9" fmla="*/ 54 h 120"/>
                <a:gd name="T10" fmla="*/ 168 w 185"/>
                <a:gd name="T11" fmla="*/ 72 h 120"/>
                <a:gd name="T12" fmla="*/ 144 w 185"/>
                <a:gd name="T13" fmla="*/ 96 h 120"/>
                <a:gd name="T14" fmla="*/ 108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2 w 185"/>
                <a:gd name="T29" fmla="*/ 0 h 120"/>
                <a:gd name="T30" fmla="*/ 192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4 w 526"/>
                <a:gd name="T17" fmla="*/ 179 h 275"/>
                <a:gd name="T18" fmla="*/ 216 w 526"/>
                <a:gd name="T19" fmla="*/ 143 h 275"/>
                <a:gd name="T20" fmla="*/ 258 w 526"/>
                <a:gd name="T21" fmla="*/ 120 h 275"/>
                <a:gd name="T22" fmla="*/ 306 w 526"/>
                <a:gd name="T23" fmla="*/ 96 h 275"/>
                <a:gd name="T24" fmla="*/ 407 w 526"/>
                <a:gd name="T25" fmla="*/ 48 h 275"/>
                <a:gd name="T26" fmla="*/ 456 w 526"/>
                <a:gd name="T27" fmla="*/ 30 h 275"/>
                <a:gd name="T28" fmla="*/ 492 w 526"/>
                <a:gd name="T29" fmla="*/ 12 h 275"/>
                <a:gd name="T30" fmla="*/ 516 w 526"/>
                <a:gd name="T31" fmla="*/ 6 h 275"/>
                <a:gd name="T32" fmla="*/ 534 w 526"/>
                <a:gd name="T33" fmla="*/ 0 h 275"/>
                <a:gd name="T34" fmla="*/ 540 w 526"/>
                <a:gd name="T35" fmla="*/ 0 h 275"/>
                <a:gd name="T36" fmla="*/ 534 w 526"/>
                <a:gd name="T37" fmla="*/ 6 h 275"/>
                <a:gd name="T38" fmla="*/ 522 w 526"/>
                <a:gd name="T39" fmla="*/ 12 h 275"/>
                <a:gd name="T40" fmla="*/ 498 w 526"/>
                <a:gd name="T41" fmla="*/ 24 h 275"/>
                <a:gd name="T42" fmla="*/ 474 w 526"/>
                <a:gd name="T43" fmla="*/ 42 h 275"/>
                <a:gd name="T44" fmla="*/ 450 w 526"/>
                <a:gd name="T45" fmla="*/ 54 h 275"/>
                <a:gd name="T46" fmla="*/ 407 w 526"/>
                <a:gd name="T47" fmla="*/ 78 h 275"/>
                <a:gd name="T48" fmla="*/ 347 w 526"/>
                <a:gd name="T49" fmla="*/ 108 h 275"/>
                <a:gd name="T50" fmla="*/ 282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7 w 718"/>
                <a:gd name="T17" fmla="*/ 228 h 306"/>
                <a:gd name="T18" fmla="*/ 133 w 718"/>
                <a:gd name="T19" fmla="*/ 228 h 306"/>
                <a:gd name="T20" fmla="*/ 151 w 718"/>
                <a:gd name="T21" fmla="*/ 222 h 306"/>
                <a:gd name="T22" fmla="*/ 175 w 718"/>
                <a:gd name="T23" fmla="*/ 216 h 306"/>
                <a:gd name="T24" fmla="*/ 205 w 718"/>
                <a:gd name="T25" fmla="*/ 204 h 306"/>
                <a:gd name="T26" fmla="*/ 282 w 718"/>
                <a:gd name="T27" fmla="*/ 180 h 306"/>
                <a:gd name="T28" fmla="*/ 385 w 718"/>
                <a:gd name="T29" fmla="*/ 156 h 306"/>
                <a:gd name="T30" fmla="*/ 475 w 718"/>
                <a:gd name="T31" fmla="*/ 126 h 306"/>
                <a:gd name="T32" fmla="*/ 558 w 718"/>
                <a:gd name="T33" fmla="*/ 102 h 306"/>
                <a:gd name="T34" fmla="*/ 588 w 718"/>
                <a:gd name="T35" fmla="*/ 90 h 306"/>
                <a:gd name="T36" fmla="*/ 625 w 718"/>
                <a:gd name="T37" fmla="*/ 84 h 306"/>
                <a:gd name="T38" fmla="*/ 643 w 718"/>
                <a:gd name="T39" fmla="*/ 78 h 306"/>
                <a:gd name="T40" fmla="*/ 649 w 718"/>
                <a:gd name="T41" fmla="*/ 72 h 306"/>
                <a:gd name="T42" fmla="*/ 655 w 718"/>
                <a:gd name="T43" fmla="*/ 66 h 306"/>
                <a:gd name="T44" fmla="*/ 673 w 718"/>
                <a:gd name="T45" fmla="*/ 60 h 306"/>
                <a:gd name="T46" fmla="*/ 715 w 718"/>
                <a:gd name="T47" fmla="*/ 30 h 306"/>
                <a:gd name="T48" fmla="*/ 733 w 718"/>
                <a:gd name="T49" fmla="*/ 18 h 306"/>
                <a:gd name="T50" fmla="*/ 739 w 718"/>
                <a:gd name="T51" fmla="*/ 6 h 306"/>
                <a:gd name="T52" fmla="*/ 733 w 718"/>
                <a:gd name="T53" fmla="*/ 0 h 306"/>
                <a:gd name="T54" fmla="*/ 709 w 718"/>
                <a:gd name="T55" fmla="*/ 0 h 306"/>
                <a:gd name="T56" fmla="*/ 649 w 718"/>
                <a:gd name="T57" fmla="*/ 0 h 306"/>
                <a:gd name="T58" fmla="*/ 594 w 718"/>
                <a:gd name="T59" fmla="*/ 0 h 306"/>
                <a:gd name="T60" fmla="*/ 558 w 718"/>
                <a:gd name="T61" fmla="*/ 0 h 306"/>
                <a:gd name="T62" fmla="*/ 528 w 718"/>
                <a:gd name="T63" fmla="*/ 18 h 306"/>
                <a:gd name="T64" fmla="*/ 499 w 718"/>
                <a:gd name="T65" fmla="*/ 42 h 306"/>
                <a:gd name="T66" fmla="*/ 481 w 718"/>
                <a:gd name="T67" fmla="*/ 54 h 306"/>
                <a:gd name="T68" fmla="*/ 463 w 718"/>
                <a:gd name="T69" fmla="*/ 60 h 306"/>
                <a:gd name="T70" fmla="*/ 439 w 718"/>
                <a:gd name="T71" fmla="*/ 60 h 306"/>
                <a:gd name="T72" fmla="*/ 403 w 718"/>
                <a:gd name="T73" fmla="*/ 66 h 306"/>
                <a:gd name="T74" fmla="*/ 354 w 718"/>
                <a:gd name="T75" fmla="*/ 84 h 306"/>
                <a:gd name="T76" fmla="*/ 318 w 718"/>
                <a:gd name="T77" fmla="*/ 108 h 306"/>
                <a:gd name="T78" fmla="*/ 294 w 718"/>
                <a:gd name="T79" fmla="*/ 126 h 306"/>
                <a:gd name="T80" fmla="*/ 282 w 718"/>
                <a:gd name="T81" fmla="*/ 132 h 306"/>
                <a:gd name="T82" fmla="*/ 264 w 718"/>
                <a:gd name="T83" fmla="*/ 138 h 306"/>
                <a:gd name="T84" fmla="*/ 228 w 718"/>
                <a:gd name="T85" fmla="*/ 138 h 306"/>
                <a:gd name="T86" fmla="*/ 193 w 718"/>
                <a:gd name="T87" fmla="*/ 138 h 306"/>
                <a:gd name="T88" fmla="*/ 187 w 718"/>
                <a:gd name="T89" fmla="*/ 138 h 306"/>
                <a:gd name="T90" fmla="*/ 181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3" name="Freeform 11"/>
            <p:cNvSpPr>
              <a:spLocks/>
            </p:cNvSpPr>
            <p:nvPr userDrawn="1"/>
          </p:nvSpPr>
          <p:spPr bwMode="hidden">
            <a:xfrm>
              <a:off x="3358" y="1890"/>
              <a:ext cx="2400" cy="881"/>
            </a:xfrm>
            <a:custGeom>
              <a:avLst/>
              <a:gdLst>
                <a:gd name="T0" fmla="*/ 2285 w 2392"/>
                <a:gd name="T1" fmla="*/ 54 h 881"/>
                <a:gd name="T2" fmla="*/ 2238 w 2392"/>
                <a:gd name="T3" fmla="*/ 54 h 881"/>
                <a:gd name="T4" fmla="*/ 2196 w 2392"/>
                <a:gd name="T5" fmla="*/ 66 h 881"/>
                <a:gd name="T6" fmla="*/ 2070 w 2392"/>
                <a:gd name="T7" fmla="*/ 101 h 881"/>
                <a:gd name="T8" fmla="*/ 2005 w 2392"/>
                <a:gd name="T9" fmla="*/ 119 h 881"/>
                <a:gd name="T10" fmla="*/ 1902 w 2392"/>
                <a:gd name="T11" fmla="*/ 167 h 881"/>
                <a:gd name="T12" fmla="*/ 1878 w 2392"/>
                <a:gd name="T13" fmla="*/ 245 h 881"/>
                <a:gd name="T14" fmla="*/ 1884 w 2392"/>
                <a:gd name="T15" fmla="*/ 305 h 881"/>
                <a:gd name="T16" fmla="*/ 1800 w 2392"/>
                <a:gd name="T17" fmla="*/ 317 h 881"/>
                <a:gd name="T18" fmla="*/ 1632 w 2392"/>
                <a:gd name="T19" fmla="*/ 263 h 881"/>
                <a:gd name="T20" fmla="*/ 1542 w 2392"/>
                <a:gd name="T21" fmla="*/ 257 h 881"/>
                <a:gd name="T22" fmla="*/ 1434 w 2392"/>
                <a:gd name="T23" fmla="*/ 311 h 881"/>
                <a:gd name="T24" fmla="*/ 1366 w 2392"/>
                <a:gd name="T25" fmla="*/ 353 h 881"/>
                <a:gd name="T26" fmla="*/ 1338 w 2392"/>
                <a:gd name="T27" fmla="*/ 359 h 881"/>
                <a:gd name="T28" fmla="*/ 1242 w 2392"/>
                <a:gd name="T29" fmla="*/ 371 h 881"/>
                <a:gd name="T30" fmla="*/ 1188 w 2392"/>
                <a:gd name="T31" fmla="*/ 365 h 881"/>
                <a:gd name="T32" fmla="*/ 1081 w 2392"/>
                <a:gd name="T33" fmla="*/ 371 h 881"/>
                <a:gd name="T34" fmla="*/ 978 w 2392"/>
                <a:gd name="T35" fmla="*/ 383 h 881"/>
                <a:gd name="T36" fmla="*/ 942 w 2392"/>
                <a:gd name="T37" fmla="*/ 401 h 881"/>
                <a:gd name="T38" fmla="*/ 840 w 2392"/>
                <a:gd name="T39" fmla="*/ 419 h 881"/>
                <a:gd name="T40" fmla="*/ 799 w 2392"/>
                <a:gd name="T41" fmla="*/ 419 h 881"/>
                <a:gd name="T42" fmla="*/ 678 w 2392"/>
                <a:gd name="T43" fmla="*/ 437 h 881"/>
                <a:gd name="T44" fmla="*/ 612 w 2392"/>
                <a:gd name="T45" fmla="*/ 473 h 881"/>
                <a:gd name="T46" fmla="*/ 517 w 2392"/>
                <a:gd name="T47" fmla="*/ 467 h 881"/>
                <a:gd name="T48" fmla="*/ 438 w 2392"/>
                <a:gd name="T49" fmla="*/ 491 h 881"/>
                <a:gd name="T50" fmla="*/ 420 w 2392"/>
                <a:gd name="T51" fmla="*/ 539 h 881"/>
                <a:gd name="T52" fmla="*/ 354 w 2392"/>
                <a:gd name="T53" fmla="*/ 569 h 881"/>
                <a:gd name="T54" fmla="*/ 229 w 2392"/>
                <a:gd name="T55" fmla="*/ 599 h 881"/>
                <a:gd name="T56" fmla="*/ 138 w 2392"/>
                <a:gd name="T57" fmla="*/ 647 h 881"/>
                <a:gd name="T58" fmla="*/ 108 w 2392"/>
                <a:gd name="T59" fmla="*/ 659 h 881"/>
                <a:gd name="T60" fmla="*/ 0 w 2392"/>
                <a:gd name="T61" fmla="*/ 671 h 881"/>
                <a:gd name="T62" fmla="*/ 84 w 2392"/>
                <a:gd name="T63" fmla="*/ 695 h 881"/>
                <a:gd name="T64" fmla="*/ 270 w 2392"/>
                <a:gd name="T65" fmla="*/ 653 h 881"/>
                <a:gd name="T66" fmla="*/ 487 w 2392"/>
                <a:gd name="T67" fmla="*/ 569 h 881"/>
                <a:gd name="T68" fmla="*/ 582 w 2392"/>
                <a:gd name="T69" fmla="*/ 521 h 881"/>
                <a:gd name="T70" fmla="*/ 660 w 2392"/>
                <a:gd name="T71" fmla="*/ 515 h 881"/>
                <a:gd name="T72" fmla="*/ 894 w 2392"/>
                <a:gd name="T73" fmla="*/ 461 h 881"/>
                <a:gd name="T74" fmla="*/ 1176 w 2392"/>
                <a:gd name="T75" fmla="*/ 425 h 881"/>
                <a:gd name="T76" fmla="*/ 1320 w 2392"/>
                <a:gd name="T77" fmla="*/ 461 h 881"/>
                <a:gd name="T78" fmla="*/ 1452 w 2392"/>
                <a:gd name="T79" fmla="*/ 533 h 881"/>
                <a:gd name="T80" fmla="*/ 1470 w 2392"/>
                <a:gd name="T81" fmla="*/ 617 h 881"/>
                <a:gd name="T82" fmla="*/ 1411 w 2392"/>
                <a:gd name="T83" fmla="*/ 653 h 881"/>
                <a:gd name="T84" fmla="*/ 1254 w 2392"/>
                <a:gd name="T85" fmla="*/ 701 h 881"/>
                <a:gd name="T86" fmla="*/ 1140 w 2392"/>
                <a:gd name="T87" fmla="*/ 755 h 881"/>
                <a:gd name="T88" fmla="*/ 1093 w 2392"/>
                <a:gd name="T89" fmla="*/ 809 h 881"/>
                <a:gd name="T90" fmla="*/ 1105 w 2392"/>
                <a:gd name="T91" fmla="*/ 869 h 881"/>
                <a:gd name="T92" fmla="*/ 1134 w 2392"/>
                <a:gd name="T93" fmla="*/ 881 h 881"/>
                <a:gd name="T94" fmla="*/ 1236 w 2392"/>
                <a:gd name="T95" fmla="*/ 869 h 881"/>
                <a:gd name="T96" fmla="*/ 1423 w 2392"/>
                <a:gd name="T97" fmla="*/ 857 h 881"/>
                <a:gd name="T98" fmla="*/ 1476 w 2392"/>
                <a:gd name="T99" fmla="*/ 851 h 881"/>
                <a:gd name="T100" fmla="*/ 1518 w 2392"/>
                <a:gd name="T101" fmla="*/ 833 h 881"/>
                <a:gd name="T102" fmla="*/ 1717 w 2392"/>
                <a:gd name="T103" fmla="*/ 743 h 881"/>
                <a:gd name="T104" fmla="*/ 1848 w 2392"/>
                <a:gd name="T105" fmla="*/ 689 h 881"/>
                <a:gd name="T106" fmla="*/ 1926 w 2392"/>
                <a:gd name="T107" fmla="*/ 581 h 881"/>
                <a:gd name="T108" fmla="*/ 2088 w 2392"/>
                <a:gd name="T109" fmla="*/ 389 h 881"/>
                <a:gd name="T110" fmla="*/ 2257 w 2392"/>
                <a:gd name="T111" fmla="*/ 269 h 881"/>
                <a:gd name="T112" fmla="*/ 2305 w 2392"/>
                <a:gd name="T113" fmla="*/ 239 h 881"/>
                <a:gd name="T114" fmla="*/ 2448 w 2392"/>
                <a:gd name="T115" fmla="*/ 0 h 881"/>
                <a:gd name="T116" fmla="*/ 235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60434"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smtClean="0"/>
              <a:t>Click to edit Master title style</a:t>
            </a:r>
          </a:p>
        </p:txBody>
      </p:sp>
      <p:sp>
        <p:nvSpPr>
          <p:cNvPr id="6043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39C121E4-1CB7-4364-865C-08C1555062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1782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BFE9E58C-AF16-41D4-B7AF-4453A1242E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7480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0FA731B9-95EF-496A-9690-9335DDD71B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1370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4A4DBD0C-97FF-4EC6-97D2-930FD1BB4A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6802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3779A501-7B00-4C76-8541-D936D2F4C0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704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B355C41B-F610-4D67-972F-D7A5F43D97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046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861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E81573AA-5977-4B09-ADFB-47C22DBC9B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6353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007281DE-8A22-4914-9DF5-DC571DC660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8496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2A983DE5-FCE1-4858-B418-988F4F2294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8144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6712EB2-8993-4E8E-BC87-7A6C38B80F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748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67728EA3-D4F7-45DE-83BB-549BB296EE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562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88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79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2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87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A6495-8489-4115-8AA6-9D57503C7B5B}"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62116-6DEF-4A1D-BFA3-B8A814C56B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7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EAA6495-8489-4115-8AA6-9D57503C7B5B}" type="datetimeFigureOut">
              <a:rPr lang="en-US" smtClean="0">
                <a:solidFill>
                  <a:prstClr val="black">
                    <a:tint val="75000"/>
                  </a:prstClr>
                </a:solidFill>
                <a:latin typeface="Calibri"/>
              </a:rPr>
              <a:pPr eaLnBrk="1" fontAlgn="auto" hangingPunct="1">
                <a:spcBef>
                  <a:spcPts val="0"/>
                </a:spcBef>
                <a:spcAft>
                  <a:spcPts val="0"/>
                </a:spcAft>
              </a:pPr>
              <a:t>2/9/2016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C262116-6DEF-4A1D-BFA3-B8A814C56BE6}"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409272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EAA6495-8489-4115-8AA6-9D57503C7B5B}" type="datetimeFigureOut">
              <a:rPr lang="en-US" smtClean="0">
                <a:solidFill>
                  <a:prstClr val="black">
                    <a:tint val="75000"/>
                  </a:prstClr>
                </a:solidFill>
                <a:latin typeface="Calibri"/>
              </a:rPr>
              <a:pPr eaLnBrk="1" fontAlgn="auto" hangingPunct="1">
                <a:spcBef>
                  <a:spcPts val="0"/>
                </a:spcBef>
                <a:spcAft>
                  <a:spcPts val="0"/>
                </a:spcAft>
              </a:pPr>
              <a:t>2/9/2016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C262116-6DEF-4A1D-BFA3-B8A814C56BE6}"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685888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CEDADDF-01BB-4BD7-956F-A2546A272C71}" type="datetimeFigureOut">
              <a:rPr lang="en-US" smtClean="0">
                <a:solidFill>
                  <a:prstClr val="white">
                    <a:tint val="75000"/>
                  </a:prstClr>
                </a:solidFill>
                <a:latin typeface="Calibri"/>
              </a:rPr>
              <a:pPr eaLnBrk="1" fontAlgn="auto" hangingPunct="1">
                <a:spcBef>
                  <a:spcPts val="0"/>
                </a:spcBef>
                <a:spcAft>
                  <a:spcPts val="0"/>
                </a:spcAft>
              </a:pPr>
              <a:t>2/9/2016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5BB4B46-718B-4B9A-9D6B-13B75B5C724A}" type="slidenum">
              <a:rPr lang="en-US" smtClean="0">
                <a:solidFill>
                  <a:prstClr val="white">
                    <a:tint val="75000"/>
                  </a:prstClr>
                </a:solidFill>
                <a:latin typeface="Calibri"/>
              </a:rPr>
              <a:pPr eaLnBrk="1" fontAlgn="auto" hangingPunct="1">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6287231"/>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5939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103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103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939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036" name="Freeform 7"/>
            <p:cNvSpPr>
              <a:spLocks/>
            </p:cNvSpPr>
            <p:nvPr userDrawn="1"/>
          </p:nvSpPr>
          <p:spPr bwMode="hidden">
            <a:xfrm>
              <a:off x="3599" y="2477"/>
              <a:ext cx="186" cy="120"/>
            </a:xfrm>
            <a:custGeom>
              <a:avLst/>
              <a:gdLst>
                <a:gd name="T0" fmla="*/ 192 w 185"/>
                <a:gd name="T1" fmla="*/ 0 h 120"/>
                <a:gd name="T2" fmla="*/ 192 w 185"/>
                <a:gd name="T3" fmla="*/ 6 h 120"/>
                <a:gd name="T4" fmla="*/ 192 w 185"/>
                <a:gd name="T5" fmla="*/ 18 h 120"/>
                <a:gd name="T6" fmla="*/ 192 w 185"/>
                <a:gd name="T7" fmla="*/ 36 h 120"/>
                <a:gd name="T8" fmla="*/ 186 w 185"/>
                <a:gd name="T9" fmla="*/ 54 h 120"/>
                <a:gd name="T10" fmla="*/ 168 w 185"/>
                <a:gd name="T11" fmla="*/ 72 h 120"/>
                <a:gd name="T12" fmla="*/ 144 w 185"/>
                <a:gd name="T13" fmla="*/ 96 h 120"/>
                <a:gd name="T14" fmla="*/ 108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2 w 185"/>
                <a:gd name="T29" fmla="*/ 0 h 120"/>
                <a:gd name="T30" fmla="*/ 192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4 w 526"/>
                <a:gd name="T17" fmla="*/ 179 h 275"/>
                <a:gd name="T18" fmla="*/ 216 w 526"/>
                <a:gd name="T19" fmla="*/ 143 h 275"/>
                <a:gd name="T20" fmla="*/ 258 w 526"/>
                <a:gd name="T21" fmla="*/ 120 h 275"/>
                <a:gd name="T22" fmla="*/ 306 w 526"/>
                <a:gd name="T23" fmla="*/ 96 h 275"/>
                <a:gd name="T24" fmla="*/ 407 w 526"/>
                <a:gd name="T25" fmla="*/ 48 h 275"/>
                <a:gd name="T26" fmla="*/ 456 w 526"/>
                <a:gd name="T27" fmla="*/ 30 h 275"/>
                <a:gd name="T28" fmla="*/ 492 w 526"/>
                <a:gd name="T29" fmla="*/ 12 h 275"/>
                <a:gd name="T30" fmla="*/ 516 w 526"/>
                <a:gd name="T31" fmla="*/ 6 h 275"/>
                <a:gd name="T32" fmla="*/ 534 w 526"/>
                <a:gd name="T33" fmla="*/ 0 h 275"/>
                <a:gd name="T34" fmla="*/ 540 w 526"/>
                <a:gd name="T35" fmla="*/ 0 h 275"/>
                <a:gd name="T36" fmla="*/ 534 w 526"/>
                <a:gd name="T37" fmla="*/ 6 h 275"/>
                <a:gd name="T38" fmla="*/ 522 w 526"/>
                <a:gd name="T39" fmla="*/ 12 h 275"/>
                <a:gd name="T40" fmla="*/ 498 w 526"/>
                <a:gd name="T41" fmla="*/ 24 h 275"/>
                <a:gd name="T42" fmla="*/ 474 w 526"/>
                <a:gd name="T43" fmla="*/ 42 h 275"/>
                <a:gd name="T44" fmla="*/ 450 w 526"/>
                <a:gd name="T45" fmla="*/ 54 h 275"/>
                <a:gd name="T46" fmla="*/ 407 w 526"/>
                <a:gd name="T47" fmla="*/ 78 h 275"/>
                <a:gd name="T48" fmla="*/ 347 w 526"/>
                <a:gd name="T49" fmla="*/ 108 h 275"/>
                <a:gd name="T50" fmla="*/ 282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3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7 w 718"/>
                <a:gd name="T17" fmla="*/ 228 h 306"/>
                <a:gd name="T18" fmla="*/ 133 w 718"/>
                <a:gd name="T19" fmla="*/ 228 h 306"/>
                <a:gd name="T20" fmla="*/ 151 w 718"/>
                <a:gd name="T21" fmla="*/ 222 h 306"/>
                <a:gd name="T22" fmla="*/ 175 w 718"/>
                <a:gd name="T23" fmla="*/ 216 h 306"/>
                <a:gd name="T24" fmla="*/ 205 w 718"/>
                <a:gd name="T25" fmla="*/ 204 h 306"/>
                <a:gd name="T26" fmla="*/ 282 w 718"/>
                <a:gd name="T27" fmla="*/ 180 h 306"/>
                <a:gd name="T28" fmla="*/ 385 w 718"/>
                <a:gd name="T29" fmla="*/ 156 h 306"/>
                <a:gd name="T30" fmla="*/ 475 w 718"/>
                <a:gd name="T31" fmla="*/ 126 h 306"/>
                <a:gd name="T32" fmla="*/ 558 w 718"/>
                <a:gd name="T33" fmla="*/ 102 h 306"/>
                <a:gd name="T34" fmla="*/ 588 w 718"/>
                <a:gd name="T35" fmla="*/ 90 h 306"/>
                <a:gd name="T36" fmla="*/ 625 w 718"/>
                <a:gd name="T37" fmla="*/ 84 h 306"/>
                <a:gd name="T38" fmla="*/ 643 w 718"/>
                <a:gd name="T39" fmla="*/ 78 h 306"/>
                <a:gd name="T40" fmla="*/ 649 w 718"/>
                <a:gd name="T41" fmla="*/ 72 h 306"/>
                <a:gd name="T42" fmla="*/ 655 w 718"/>
                <a:gd name="T43" fmla="*/ 66 h 306"/>
                <a:gd name="T44" fmla="*/ 673 w 718"/>
                <a:gd name="T45" fmla="*/ 60 h 306"/>
                <a:gd name="T46" fmla="*/ 715 w 718"/>
                <a:gd name="T47" fmla="*/ 30 h 306"/>
                <a:gd name="T48" fmla="*/ 733 w 718"/>
                <a:gd name="T49" fmla="*/ 18 h 306"/>
                <a:gd name="T50" fmla="*/ 739 w 718"/>
                <a:gd name="T51" fmla="*/ 6 h 306"/>
                <a:gd name="T52" fmla="*/ 733 w 718"/>
                <a:gd name="T53" fmla="*/ 0 h 306"/>
                <a:gd name="T54" fmla="*/ 709 w 718"/>
                <a:gd name="T55" fmla="*/ 0 h 306"/>
                <a:gd name="T56" fmla="*/ 649 w 718"/>
                <a:gd name="T57" fmla="*/ 0 h 306"/>
                <a:gd name="T58" fmla="*/ 594 w 718"/>
                <a:gd name="T59" fmla="*/ 0 h 306"/>
                <a:gd name="T60" fmla="*/ 558 w 718"/>
                <a:gd name="T61" fmla="*/ 0 h 306"/>
                <a:gd name="T62" fmla="*/ 528 w 718"/>
                <a:gd name="T63" fmla="*/ 18 h 306"/>
                <a:gd name="T64" fmla="*/ 499 w 718"/>
                <a:gd name="T65" fmla="*/ 42 h 306"/>
                <a:gd name="T66" fmla="*/ 481 w 718"/>
                <a:gd name="T67" fmla="*/ 54 h 306"/>
                <a:gd name="T68" fmla="*/ 463 w 718"/>
                <a:gd name="T69" fmla="*/ 60 h 306"/>
                <a:gd name="T70" fmla="*/ 439 w 718"/>
                <a:gd name="T71" fmla="*/ 60 h 306"/>
                <a:gd name="T72" fmla="*/ 403 w 718"/>
                <a:gd name="T73" fmla="*/ 66 h 306"/>
                <a:gd name="T74" fmla="*/ 354 w 718"/>
                <a:gd name="T75" fmla="*/ 84 h 306"/>
                <a:gd name="T76" fmla="*/ 318 w 718"/>
                <a:gd name="T77" fmla="*/ 108 h 306"/>
                <a:gd name="T78" fmla="*/ 294 w 718"/>
                <a:gd name="T79" fmla="*/ 126 h 306"/>
                <a:gd name="T80" fmla="*/ 282 w 718"/>
                <a:gd name="T81" fmla="*/ 132 h 306"/>
                <a:gd name="T82" fmla="*/ 264 w 718"/>
                <a:gd name="T83" fmla="*/ 138 h 306"/>
                <a:gd name="T84" fmla="*/ 228 w 718"/>
                <a:gd name="T85" fmla="*/ 138 h 306"/>
                <a:gd name="T86" fmla="*/ 193 w 718"/>
                <a:gd name="T87" fmla="*/ 138 h 306"/>
                <a:gd name="T88" fmla="*/ 187 w 718"/>
                <a:gd name="T89" fmla="*/ 138 h 306"/>
                <a:gd name="T90" fmla="*/ 181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40" name="Freeform 11"/>
            <p:cNvSpPr>
              <a:spLocks/>
            </p:cNvSpPr>
            <p:nvPr userDrawn="1"/>
          </p:nvSpPr>
          <p:spPr bwMode="hidden">
            <a:xfrm>
              <a:off x="3358" y="1890"/>
              <a:ext cx="2400" cy="881"/>
            </a:xfrm>
            <a:custGeom>
              <a:avLst/>
              <a:gdLst>
                <a:gd name="T0" fmla="*/ 2285 w 2392"/>
                <a:gd name="T1" fmla="*/ 54 h 881"/>
                <a:gd name="T2" fmla="*/ 2238 w 2392"/>
                <a:gd name="T3" fmla="*/ 54 h 881"/>
                <a:gd name="T4" fmla="*/ 2196 w 2392"/>
                <a:gd name="T5" fmla="*/ 66 h 881"/>
                <a:gd name="T6" fmla="*/ 2070 w 2392"/>
                <a:gd name="T7" fmla="*/ 101 h 881"/>
                <a:gd name="T8" fmla="*/ 2005 w 2392"/>
                <a:gd name="T9" fmla="*/ 119 h 881"/>
                <a:gd name="T10" fmla="*/ 1902 w 2392"/>
                <a:gd name="T11" fmla="*/ 167 h 881"/>
                <a:gd name="T12" fmla="*/ 1878 w 2392"/>
                <a:gd name="T13" fmla="*/ 245 h 881"/>
                <a:gd name="T14" fmla="*/ 1884 w 2392"/>
                <a:gd name="T15" fmla="*/ 305 h 881"/>
                <a:gd name="T16" fmla="*/ 1800 w 2392"/>
                <a:gd name="T17" fmla="*/ 317 h 881"/>
                <a:gd name="T18" fmla="*/ 1632 w 2392"/>
                <a:gd name="T19" fmla="*/ 263 h 881"/>
                <a:gd name="T20" fmla="*/ 1542 w 2392"/>
                <a:gd name="T21" fmla="*/ 257 h 881"/>
                <a:gd name="T22" fmla="*/ 1434 w 2392"/>
                <a:gd name="T23" fmla="*/ 311 h 881"/>
                <a:gd name="T24" fmla="*/ 1366 w 2392"/>
                <a:gd name="T25" fmla="*/ 353 h 881"/>
                <a:gd name="T26" fmla="*/ 1338 w 2392"/>
                <a:gd name="T27" fmla="*/ 359 h 881"/>
                <a:gd name="T28" fmla="*/ 1242 w 2392"/>
                <a:gd name="T29" fmla="*/ 371 h 881"/>
                <a:gd name="T30" fmla="*/ 1188 w 2392"/>
                <a:gd name="T31" fmla="*/ 365 h 881"/>
                <a:gd name="T32" fmla="*/ 1081 w 2392"/>
                <a:gd name="T33" fmla="*/ 371 h 881"/>
                <a:gd name="T34" fmla="*/ 978 w 2392"/>
                <a:gd name="T35" fmla="*/ 383 h 881"/>
                <a:gd name="T36" fmla="*/ 942 w 2392"/>
                <a:gd name="T37" fmla="*/ 401 h 881"/>
                <a:gd name="T38" fmla="*/ 840 w 2392"/>
                <a:gd name="T39" fmla="*/ 419 h 881"/>
                <a:gd name="T40" fmla="*/ 799 w 2392"/>
                <a:gd name="T41" fmla="*/ 419 h 881"/>
                <a:gd name="T42" fmla="*/ 678 w 2392"/>
                <a:gd name="T43" fmla="*/ 437 h 881"/>
                <a:gd name="T44" fmla="*/ 612 w 2392"/>
                <a:gd name="T45" fmla="*/ 473 h 881"/>
                <a:gd name="T46" fmla="*/ 517 w 2392"/>
                <a:gd name="T47" fmla="*/ 467 h 881"/>
                <a:gd name="T48" fmla="*/ 438 w 2392"/>
                <a:gd name="T49" fmla="*/ 491 h 881"/>
                <a:gd name="T50" fmla="*/ 420 w 2392"/>
                <a:gd name="T51" fmla="*/ 539 h 881"/>
                <a:gd name="T52" fmla="*/ 354 w 2392"/>
                <a:gd name="T53" fmla="*/ 569 h 881"/>
                <a:gd name="T54" fmla="*/ 229 w 2392"/>
                <a:gd name="T55" fmla="*/ 599 h 881"/>
                <a:gd name="T56" fmla="*/ 138 w 2392"/>
                <a:gd name="T57" fmla="*/ 647 h 881"/>
                <a:gd name="T58" fmla="*/ 108 w 2392"/>
                <a:gd name="T59" fmla="*/ 659 h 881"/>
                <a:gd name="T60" fmla="*/ 0 w 2392"/>
                <a:gd name="T61" fmla="*/ 671 h 881"/>
                <a:gd name="T62" fmla="*/ 84 w 2392"/>
                <a:gd name="T63" fmla="*/ 695 h 881"/>
                <a:gd name="T64" fmla="*/ 270 w 2392"/>
                <a:gd name="T65" fmla="*/ 653 h 881"/>
                <a:gd name="T66" fmla="*/ 487 w 2392"/>
                <a:gd name="T67" fmla="*/ 569 h 881"/>
                <a:gd name="T68" fmla="*/ 582 w 2392"/>
                <a:gd name="T69" fmla="*/ 521 h 881"/>
                <a:gd name="T70" fmla="*/ 660 w 2392"/>
                <a:gd name="T71" fmla="*/ 515 h 881"/>
                <a:gd name="T72" fmla="*/ 894 w 2392"/>
                <a:gd name="T73" fmla="*/ 461 h 881"/>
                <a:gd name="T74" fmla="*/ 1176 w 2392"/>
                <a:gd name="T75" fmla="*/ 425 h 881"/>
                <a:gd name="T76" fmla="*/ 1320 w 2392"/>
                <a:gd name="T77" fmla="*/ 461 h 881"/>
                <a:gd name="T78" fmla="*/ 1452 w 2392"/>
                <a:gd name="T79" fmla="*/ 533 h 881"/>
                <a:gd name="T80" fmla="*/ 1470 w 2392"/>
                <a:gd name="T81" fmla="*/ 617 h 881"/>
                <a:gd name="T82" fmla="*/ 1411 w 2392"/>
                <a:gd name="T83" fmla="*/ 653 h 881"/>
                <a:gd name="T84" fmla="*/ 1254 w 2392"/>
                <a:gd name="T85" fmla="*/ 701 h 881"/>
                <a:gd name="T86" fmla="*/ 1140 w 2392"/>
                <a:gd name="T87" fmla="*/ 755 h 881"/>
                <a:gd name="T88" fmla="*/ 1093 w 2392"/>
                <a:gd name="T89" fmla="*/ 809 h 881"/>
                <a:gd name="T90" fmla="*/ 1105 w 2392"/>
                <a:gd name="T91" fmla="*/ 869 h 881"/>
                <a:gd name="T92" fmla="*/ 1134 w 2392"/>
                <a:gd name="T93" fmla="*/ 881 h 881"/>
                <a:gd name="T94" fmla="*/ 1236 w 2392"/>
                <a:gd name="T95" fmla="*/ 869 h 881"/>
                <a:gd name="T96" fmla="*/ 1423 w 2392"/>
                <a:gd name="T97" fmla="*/ 857 h 881"/>
                <a:gd name="T98" fmla="*/ 1476 w 2392"/>
                <a:gd name="T99" fmla="*/ 851 h 881"/>
                <a:gd name="T100" fmla="*/ 1518 w 2392"/>
                <a:gd name="T101" fmla="*/ 833 h 881"/>
                <a:gd name="T102" fmla="*/ 1717 w 2392"/>
                <a:gd name="T103" fmla="*/ 743 h 881"/>
                <a:gd name="T104" fmla="*/ 1848 w 2392"/>
                <a:gd name="T105" fmla="*/ 689 h 881"/>
                <a:gd name="T106" fmla="*/ 1926 w 2392"/>
                <a:gd name="T107" fmla="*/ 581 h 881"/>
                <a:gd name="T108" fmla="*/ 2088 w 2392"/>
                <a:gd name="T109" fmla="*/ 389 h 881"/>
                <a:gd name="T110" fmla="*/ 2257 w 2392"/>
                <a:gd name="T111" fmla="*/ 269 h 881"/>
                <a:gd name="T112" fmla="*/ 2305 w 2392"/>
                <a:gd name="T113" fmla="*/ 239 h 881"/>
                <a:gd name="T114" fmla="*/ 2448 w 2392"/>
                <a:gd name="T115" fmla="*/ 0 h 881"/>
                <a:gd name="T116" fmla="*/ 235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940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04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940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5940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5940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04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59410"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9411"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solidFill>
                <a:srgbClr val="FFFFFF"/>
              </a:solidFill>
            </a:endParaRPr>
          </a:p>
        </p:txBody>
      </p:sp>
      <p:sp>
        <p:nvSpPr>
          <p:cNvPr id="59412"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solidFill>
                <a:srgbClr val="FFFFFF"/>
              </a:solidFill>
            </a:endParaRPr>
          </a:p>
        </p:txBody>
      </p:sp>
      <p:sp>
        <p:nvSpPr>
          <p:cNvPr id="59413"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6221C8E-C9DE-4606-A4B0-A432CE271C98}" type="slidenum">
              <a:rPr lang="en-US">
                <a:solidFill>
                  <a:srgbClr val="FFFFFF"/>
                </a:solidFill>
              </a:rPr>
              <a:pPr>
                <a:defRPr/>
              </a:pPr>
              <a:t>‹#›</a:t>
            </a:fld>
            <a:endParaRPr lang="en-US">
              <a:solidFill>
                <a:srgbClr val="FFFFFF"/>
              </a:solidFill>
            </a:endParaRPr>
          </a:p>
        </p:txBody>
      </p:sp>
      <p:sp>
        <p:nvSpPr>
          <p:cNvPr id="59414"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5072144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g"/><Relationship Id="rId5" Type="http://schemas.microsoft.com/office/2007/relationships/hdphoto" Target="../media/hdphoto2.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image" Target="../media/image13.jpg"/><Relationship Id="rId5" Type="http://schemas.microsoft.com/office/2007/relationships/hdphoto" Target="../media/hdphoto2.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0" y="0"/>
            <a:ext cx="9144000" cy="6858000"/>
            <a:chOff x="107384850" y="109899450"/>
            <a:chExt cx="5772150" cy="4400550"/>
          </a:xfrm>
        </p:grpSpPr>
        <p:pic>
          <p:nvPicPr>
            <p:cNvPr id="7"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ctrTitle"/>
          </p:nvPr>
        </p:nvSpPr>
        <p:spPr>
          <a:xfrm>
            <a:off x="304800" y="152400"/>
            <a:ext cx="8610600" cy="6324600"/>
          </a:xfrm>
        </p:spPr>
        <p:txBody>
          <a:bodyPr>
            <a:normAutofit fontScale="90000"/>
          </a:bodyPr>
          <a:lstStyle/>
          <a:p>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solidFill>
                  <a:srgbClr val="002060"/>
                </a:solidFill>
                <a:effectLst>
                  <a:outerShdw blurRad="38100" dist="38100" dir="2700000" algn="tl">
                    <a:srgbClr val="000000">
                      <a:alpha val="43137"/>
                    </a:srgbClr>
                  </a:outerShdw>
                </a:effectLst>
              </a:rPr>
              <a:t>A</a:t>
            </a:r>
            <a:r>
              <a:rPr lang="en-US" sz="3600" b="1" dirty="0" smtClean="0">
                <a:solidFill>
                  <a:srgbClr val="002060"/>
                </a:solidFill>
                <a:effectLst>
                  <a:outerShdw blurRad="38100" dist="38100" dir="2700000" algn="tl">
                    <a:srgbClr val="000000">
                      <a:alpha val="43137"/>
                    </a:srgbClr>
                  </a:outerShdw>
                </a:effectLst>
              </a:rPr>
              <a:t>ssociation </a:t>
            </a:r>
            <a:r>
              <a:rPr lang="en-US" sz="3600" b="1" dirty="0">
                <a:solidFill>
                  <a:srgbClr val="002060"/>
                </a:solidFill>
                <a:effectLst>
                  <a:outerShdw blurRad="38100" dist="38100" dir="2700000" algn="tl">
                    <a:srgbClr val="000000">
                      <a:alpha val="43137"/>
                    </a:srgbClr>
                  </a:outerShdw>
                </a:effectLst>
              </a:rPr>
              <a:t>of Nazarene Educational Systems </a:t>
            </a:r>
            <a:br>
              <a:rPr lang="en-US" sz="3600" b="1" dirty="0">
                <a:solidFill>
                  <a:srgbClr val="002060"/>
                </a:solidFill>
                <a:effectLst>
                  <a:outerShdw blurRad="38100" dist="38100" dir="2700000" algn="tl">
                    <a:srgbClr val="000000">
                      <a:alpha val="43137"/>
                    </a:srgbClr>
                  </a:outerShdw>
                </a:effectLst>
              </a:rPr>
            </a:br>
            <a:r>
              <a:rPr lang="en-US" sz="3600" b="1" dirty="0" smtClean="0">
                <a:solidFill>
                  <a:srgbClr val="002060"/>
                </a:solidFill>
                <a:effectLst>
                  <a:outerShdw blurRad="38100" dist="38100" dir="2700000" algn="tl">
                    <a:srgbClr val="000000">
                      <a:alpha val="43137"/>
                    </a:srgbClr>
                  </a:outerShdw>
                </a:effectLst>
              </a:rPr>
              <a:t>Asia-Pacific Region Educators</a:t>
            </a:r>
            <a:r>
              <a:rPr lang="en-US" sz="3600" b="1" dirty="0">
                <a:solidFill>
                  <a:srgbClr val="002060"/>
                </a:solidFill>
                <a:effectLst>
                  <a:outerShdw blurRad="38100" dist="38100" dir="2700000" algn="tl">
                    <a:srgbClr val="000000">
                      <a:alpha val="43137"/>
                    </a:srgbClr>
                  </a:outerShdw>
                </a:effectLst>
              </a:rPr>
              <a:t>’ </a:t>
            </a:r>
            <a:r>
              <a:rPr lang="en-US" sz="3600" b="1" dirty="0" smtClean="0">
                <a:solidFill>
                  <a:srgbClr val="002060"/>
                </a:solidFill>
                <a:effectLst>
                  <a:outerShdw blurRad="38100" dist="38100" dir="2700000" algn="tl">
                    <a:srgbClr val="000000">
                      <a:alpha val="43137"/>
                    </a:srgbClr>
                  </a:outerShdw>
                </a:effectLst>
              </a:rPr>
              <a:t>Roundtable</a:t>
            </a:r>
            <a:br>
              <a:rPr lang="en-US" sz="3600" b="1" dirty="0" smtClean="0">
                <a:solidFill>
                  <a:srgbClr val="002060"/>
                </a:solidFill>
                <a:effectLst>
                  <a:outerShdw blurRad="38100" dist="38100" dir="2700000" algn="tl">
                    <a:srgbClr val="000000">
                      <a:alpha val="43137"/>
                    </a:srgbClr>
                  </a:outerShdw>
                </a:effectLst>
              </a:rPr>
            </a:br>
            <a:r>
              <a:rPr lang="en-US" sz="3600" b="1" dirty="0" smtClean="0">
                <a:solidFill>
                  <a:srgbClr val="002060"/>
                </a:solidFill>
                <a:effectLst>
                  <a:outerShdw blurRad="38100" dist="38100" dir="2700000" algn="tl">
                    <a:srgbClr val="000000">
                      <a:alpha val="43137"/>
                    </a:srgbClr>
                  </a:outerShdw>
                </a:effectLst>
              </a:rPr>
              <a:t>Manila, Philippines</a:t>
            </a:r>
            <a:r>
              <a:rPr lang="en-US" sz="3600" b="1" dirty="0">
                <a:solidFill>
                  <a:srgbClr val="002060"/>
                </a:solidFill>
                <a:effectLst>
                  <a:outerShdw blurRad="38100" dist="38100" dir="2700000" algn="tl">
                    <a:srgbClr val="000000">
                      <a:alpha val="43137"/>
                    </a:srgbClr>
                  </a:outerShdw>
                </a:effectLst>
              </a:rPr>
              <a:t/>
            </a:r>
            <a:br>
              <a:rPr lang="en-US" sz="3600" b="1" dirty="0">
                <a:solidFill>
                  <a:srgbClr val="002060"/>
                </a:solidFill>
                <a:effectLst>
                  <a:outerShdw blurRad="38100" dist="38100" dir="2700000" algn="tl">
                    <a:srgbClr val="000000">
                      <a:alpha val="43137"/>
                    </a:srgbClr>
                  </a:outerShdw>
                </a:effectLst>
              </a:rPr>
            </a:br>
            <a:r>
              <a:rPr lang="en-US" sz="3600" b="1" dirty="0">
                <a:solidFill>
                  <a:srgbClr val="002060"/>
                </a:solidFill>
                <a:effectLst>
                  <a:outerShdw blurRad="38100" dist="38100" dir="2700000" algn="tl">
                    <a:srgbClr val="000000">
                      <a:alpha val="43137"/>
                    </a:srgbClr>
                  </a:outerShdw>
                </a:effectLst>
              </a:rPr>
              <a:t>8-12 February </a:t>
            </a:r>
            <a:r>
              <a:rPr lang="en-US" sz="3600" b="1" dirty="0" smtClean="0">
                <a:solidFill>
                  <a:srgbClr val="002060"/>
                </a:solidFill>
                <a:effectLst>
                  <a:outerShdw blurRad="38100" dist="38100" dir="2700000" algn="tl">
                    <a:srgbClr val="000000">
                      <a:alpha val="43137"/>
                    </a:srgbClr>
                  </a:outerShdw>
                </a:effectLst>
              </a:rPr>
              <a:t>2016</a:t>
            </a:r>
            <a:br>
              <a:rPr lang="en-US" sz="3600" b="1" dirty="0" smtClean="0">
                <a:solidFill>
                  <a:srgbClr val="002060"/>
                </a:solidFill>
                <a:effectLst>
                  <a:outerShdw blurRad="38100" dist="38100" dir="2700000" algn="tl">
                    <a:srgbClr val="000000">
                      <a:alpha val="43137"/>
                    </a:srgbClr>
                  </a:outerShdw>
                </a:effectLst>
              </a:rPr>
            </a:br>
            <a:r>
              <a:rPr lang="en-US" sz="3600" b="1" dirty="0">
                <a:solidFill>
                  <a:srgbClr val="002060"/>
                </a:solidFill>
                <a:effectLst>
                  <a:outerShdw blurRad="38100" dist="38100" dir="2700000" algn="tl">
                    <a:srgbClr val="000000">
                      <a:alpha val="43137"/>
                    </a:srgbClr>
                  </a:outerShdw>
                </a:effectLst>
              </a:rPr>
              <a:t/>
            </a:r>
            <a:br>
              <a:rPr lang="en-US" sz="3600" b="1" dirty="0">
                <a:solidFill>
                  <a:srgbClr val="002060"/>
                </a:solidFill>
                <a:effectLst>
                  <a:outerShdw blurRad="38100" dist="38100" dir="2700000" algn="tl">
                    <a:srgbClr val="000000">
                      <a:alpha val="43137"/>
                    </a:srgbClr>
                  </a:outerShdw>
                </a:effectLst>
              </a:rPr>
            </a:br>
            <a:r>
              <a:rPr lang="en-US" sz="4000" b="1" i="1" dirty="0" smtClean="0">
                <a:solidFill>
                  <a:srgbClr val="002060"/>
                </a:solidFill>
                <a:effectLst>
                  <a:outerShdw blurRad="38100" dist="38100" dir="2700000" algn="tl">
                    <a:srgbClr val="000000">
                      <a:alpha val="43137"/>
                    </a:srgbClr>
                  </a:outerShdw>
                </a:effectLst>
              </a:rPr>
              <a:t>Global </a:t>
            </a:r>
            <a:r>
              <a:rPr lang="en-US" sz="4000" b="1" i="1" dirty="0">
                <a:solidFill>
                  <a:srgbClr val="002060"/>
                </a:solidFill>
                <a:effectLst>
                  <a:outerShdw blurRad="38100" dist="38100" dir="2700000" algn="tl">
                    <a:srgbClr val="000000">
                      <a:alpha val="43137"/>
                    </a:srgbClr>
                  </a:outerShdw>
                </a:effectLst>
              </a:rPr>
              <a:t>Education and Clergy </a:t>
            </a:r>
            <a:r>
              <a:rPr lang="en-US" sz="4000" b="1" i="1" dirty="0" smtClean="0">
                <a:solidFill>
                  <a:srgbClr val="002060"/>
                </a:solidFill>
                <a:effectLst>
                  <a:outerShdw blurRad="38100" dist="38100" dir="2700000" algn="tl">
                    <a:srgbClr val="000000">
                      <a:alpha val="43137"/>
                    </a:srgbClr>
                  </a:outerShdw>
                </a:effectLst>
              </a:rPr>
              <a:t>Development</a:t>
            </a:r>
            <a:br>
              <a:rPr lang="en-US" sz="4000" b="1" i="1" dirty="0" smtClean="0">
                <a:solidFill>
                  <a:srgbClr val="002060"/>
                </a:solidFill>
                <a:effectLst>
                  <a:outerShdw blurRad="38100" dist="38100" dir="2700000" algn="tl">
                    <a:srgbClr val="000000">
                      <a:alpha val="43137"/>
                    </a:srgbClr>
                  </a:outerShdw>
                </a:effectLst>
              </a:rPr>
            </a:br>
            <a:r>
              <a:rPr lang="en-US" sz="4000" b="1" i="1" dirty="0">
                <a:solidFill>
                  <a:srgbClr val="002060"/>
                </a:solidFill>
                <a:effectLst>
                  <a:outerShdw blurRad="38100" dist="38100" dir="2700000" algn="tl">
                    <a:srgbClr val="000000">
                      <a:alpha val="43137"/>
                    </a:srgbClr>
                  </a:outerShdw>
                </a:effectLst>
              </a:rPr>
              <a:t/>
            </a:r>
            <a:br>
              <a:rPr lang="en-US" sz="4000" b="1" i="1" dirty="0">
                <a:solidFill>
                  <a:srgbClr val="002060"/>
                </a:solidFill>
                <a:effectLst>
                  <a:outerShdw blurRad="38100" dist="38100" dir="2700000" algn="tl">
                    <a:srgbClr val="000000">
                      <a:alpha val="43137"/>
                    </a:srgbClr>
                  </a:outerShdw>
                </a:effectLst>
              </a:rPr>
            </a:br>
            <a:r>
              <a:rPr lang="en-US" sz="3600" b="1" dirty="0" smtClean="0">
                <a:solidFill>
                  <a:srgbClr val="002060"/>
                </a:solidFill>
                <a:effectLst>
                  <a:outerShdw blurRad="38100" dist="38100" dir="2700000" algn="tl">
                    <a:srgbClr val="000000">
                      <a:alpha val="43137"/>
                    </a:srgbClr>
                  </a:outerShdw>
                </a:effectLst>
              </a:rPr>
              <a:t>Dr. Dan Copp</a:t>
            </a:r>
            <a:br>
              <a:rPr lang="en-US" sz="3600" b="1" dirty="0" smtClean="0">
                <a:solidFill>
                  <a:srgbClr val="002060"/>
                </a:solidFill>
                <a:effectLst>
                  <a:outerShdw blurRad="38100" dist="38100" dir="2700000" algn="tl">
                    <a:srgbClr val="000000">
                      <a:alpha val="43137"/>
                    </a:srgbClr>
                  </a:outerShdw>
                </a:effectLst>
              </a:rPr>
            </a:br>
            <a:r>
              <a:rPr lang="en-US" sz="3600" b="1" dirty="0" smtClean="0">
                <a:solidFill>
                  <a:srgbClr val="002060"/>
                </a:solidFill>
                <a:effectLst>
                  <a:outerShdw blurRad="38100" dist="38100" dir="2700000" algn="tl">
                    <a:srgbClr val="000000">
                      <a:alpha val="43137"/>
                    </a:srgbClr>
                  </a:outerShdw>
                </a:effectLst>
              </a:rPr>
              <a:t>Education Commissioner</a:t>
            </a:r>
            <a:br>
              <a:rPr lang="en-US" sz="3600" b="1" dirty="0" smtClean="0">
                <a:solidFill>
                  <a:srgbClr val="002060"/>
                </a:solidFill>
                <a:effectLst>
                  <a:outerShdw blurRad="38100" dist="38100" dir="2700000" algn="tl">
                    <a:srgbClr val="000000">
                      <a:alpha val="43137"/>
                    </a:srgbClr>
                  </a:outerShdw>
                </a:effectLst>
              </a:rPr>
            </a:br>
            <a:r>
              <a:rPr lang="en-US" sz="3600" b="1" dirty="0" smtClean="0">
                <a:solidFill>
                  <a:srgbClr val="002060"/>
                </a:solidFill>
                <a:effectLst>
                  <a:outerShdw blurRad="38100" dist="38100" dir="2700000" algn="tl">
                    <a:srgbClr val="000000">
                      <a:alpha val="43137"/>
                    </a:srgbClr>
                  </a:outerShdw>
                </a:effectLst>
              </a:rPr>
              <a:t>Global Clergy Development Director</a:t>
            </a:r>
            <a:br>
              <a:rPr lang="en-US" sz="3600" b="1" dirty="0" smtClean="0">
                <a:solidFill>
                  <a:srgbClr val="002060"/>
                </a:solidFill>
                <a:effectLst>
                  <a:outerShdw blurRad="38100" dist="38100" dir="2700000" algn="tl">
                    <a:srgbClr val="000000">
                      <a:alpha val="43137"/>
                    </a:srgbClr>
                  </a:outerShdw>
                </a:effectLst>
              </a:rPr>
            </a:br>
            <a:r>
              <a:rPr lang="en-US" sz="3200" b="1" u="sng" dirty="0" smtClean="0">
                <a:solidFill>
                  <a:srgbClr val="002060"/>
                </a:solidFill>
                <a:effectLst>
                  <a:outerShdw blurRad="38100" dist="38100" dir="2700000" algn="tl">
                    <a:srgbClr val="000000">
                      <a:alpha val="43137"/>
                    </a:srgbClr>
                  </a:outerShdw>
                </a:effectLst>
              </a:rPr>
              <a:t>dcopp@nazarene.org</a:t>
            </a:r>
            <a:r>
              <a:rPr lang="en-US" sz="3600" b="1" dirty="0" smtClean="0">
                <a:solidFill>
                  <a:srgbClr val="002060"/>
                </a:solidFill>
                <a:effectLst>
                  <a:outerShdw blurRad="38100" dist="38100" dir="2700000" algn="tl">
                    <a:srgbClr val="000000">
                      <a:alpha val="43137"/>
                    </a:srgbClr>
                  </a:outerShdw>
                </a:effectLst>
              </a:rPr>
              <a:t/>
            </a:r>
            <a:br>
              <a:rPr lang="en-US" sz="3600" b="1" dirty="0" smtClean="0">
                <a:solidFill>
                  <a:srgbClr val="002060"/>
                </a:solidFill>
                <a:effectLst>
                  <a:outerShdw blurRad="38100" dist="38100" dir="2700000" algn="tl">
                    <a:srgbClr val="000000">
                      <a:alpha val="43137"/>
                    </a:srgbClr>
                  </a:outerShdw>
                </a:effectLst>
              </a:rPr>
            </a:br>
            <a:r>
              <a:rPr lang="en-US" sz="4000" dirty="0" smtClean="0">
                <a:solidFill>
                  <a:srgbClr val="002060"/>
                </a:solidFill>
              </a:rPr>
              <a:t/>
            </a:r>
            <a:br>
              <a:rPr lang="en-US" sz="4000" dirty="0" smtClean="0">
                <a:solidFill>
                  <a:srgbClr val="002060"/>
                </a:solidFill>
              </a:rPr>
            </a:br>
            <a:r>
              <a:rPr lang="en-US" sz="4000" dirty="0" smtClean="0">
                <a:solidFill>
                  <a:srgbClr val="002060"/>
                </a:solidFill>
              </a:rPr>
              <a:t/>
            </a:r>
            <a:br>
              <a:rPr lang="en-US" sz="4000" dirty="0" smtClean="0">
                <a:solidFill>
                  <a:srgbClr val="002060"/>
                </a:solidFill>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dirty="0"/>
              <a:t/>
            </a:r>
            <a:br>
              <a:rPr lang="en-US" sz="4000" dirty="0"/>
            </a:br>
            <a:r>
              <a:rPr lang="en-US" sz="4000" dirty="0" smtClean="0"/>
              <a:t/>
            </a:r>
            <a:br>
              <a:rPr lang="en-US" sz="4000" dirty="0" smtClean="0"/>
            </a:br>
            <a:endParaRPr lang="en-US" sz="4000" dirty="0"/>
          </a:p>
        </p:txBody>
      </p:sp>
      <p:sp>
        <p:nvSpPr>
          <p:cNvPr id="3" name="Subtitle 2"/>
          <p:cNvSpPr>
            <a:spLocks noGrp="1"/>
          </p:cNvSpPr>
          <p:nvPr>
            <p:ph type="subTitle" idx="1"/>
          </p:nvPr>
        </p:nvSpPr>
        <p:spPr>
          <a:xfrm>
            <a:off x="1371600" y="6248400"/>
            <a:ext cx="6400800" cy="228600"/>
          </a:xfrm>
        </p:spPr>
        <p:txBody>
          <a:bodyPr>
            <a:normAutofit fontScale="32500" lnSpcReduction="20000"/>
          </a:bodyPr>
          <a:lstStyle/>
          <a:p>
            <a:endParaRPr lang="en-US" dirty="0">
              <a:solidFill>
                <a:schemeClr val="accent2">
                  <a:lumMod val="50000"/>
                </a:schemeClr>
              </a:solidFill>
            </a:endParaRPr>
          </a:p>
        </p:txBody>
      </p:sp>
    </p:spTree>
    <p:extLst>
      <p:ext uri="{BB962C8B-B14F-4D97-AF65-F5344CB8AC3E}">
        <p14:creationId xmlns:p14="http://schemas.microsoft.com/office/powerpoint/2010/main" val="736993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0" y="0"/>
            <a:ext cx="9144000" cy="6858000"/>
            <a:chOff x="107384850" y="109899450"/>
            <a:chExt cx="5772150" cy="4400550"/>
          </a:xfrm>
        </p:grpSpPr>
        <p:pic>
          <p:nvPicPr>
            <p:cNvPr id="6"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694944"/>
            <a:ext cx="3048000" cy="159105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89423412"/>
              </p:ext>
            </p:extLst>
          </p:nvPr>
        </p:nvGraphicFramePr>
        <p:xfrm>
          <a:off x="914400" y="2514601"/>
          <a:ext cx="7696201" cy="3657598"/>
        </p:xfrm>
        <a:graphic>
          <a:graphicData uri="http://schemas.openxmlformats.org/drawingml/2006/table">
            <a:tbl>
              <a:tblPr/>
              <a:tblGrid>
                <a:gridCol w="2438400"/>
                <a:gridCol w="2616081"/>
                <a:gridCol w="2641720"/>
              </a:tblGrid>
              <a:tr h="742520">
                <a:tc>
                  <a:txBody>
                    <a:bodyPr/>
                    <a:lstStyle/>
                    <a:p>
                      <a:pPr algn="ctr" rtl="0" fontAlgn="ctr"/>
                      <a:r>
                        <a:rPr lang="en-US" sz="2400" b="0" i="0" u="sng" strike="noStrike" dirty="0">
                          <a:solidFill>
                            <a:srgbClr val="000000"/>
                          </a:solidFill>
                          <a:effectLst/>
                          <a:latin typeface="Calibri"/>
                        </a:rPr>
                        <a:t> </a:t>
                      </a:r>
                    </a:p>
                  </a:txBody>
                  <a:tcPr marL="7620" marR="7620" marT="7620" marB="0" anchor="ctr">
                    <a:lnL w="76200" cap="flat" cmpd="sng" algn="ctr">
                      <a:solidFill>
                        <a:schemeClr val="accent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2400" b="1" i="0" u="none" strike="noStrike" dirty="0" smtClean="0">
                          <a:solidFill>
                            <a:srgbClr val="000000"/>
                          </a:solidFill>
                          <a:effectLst/>
                          <a:latin typeface="Calibri"/>
                        </a:rPr>
                        <a:t>2005</a:t>
                      </a:r>
                      <a:endParaRPr lang="en-US" sz="2400" b="1"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n-US" sz="2400" b="1" i="0" u="none" strike="noStrike" dirty="0" smtClean="0">
                          <a:solidFill>
                            <a:srgbClr val="000000"/>
                          </a:solidFill>
                          <a:effectLst/>
                          <a:latin typeface="Calibri"/>
                        </a:rPr>
                        <a:t>2015</a:t>
                      </a:r>
                      <a:endParaRPr lang="en-US" sz="2400" b="1"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42520">
                <a:tc>
                  <a:txBody>
                    <a:bodyPr/>
                    <a:lstStyle/>
                    <a:p>
                      <a:pPr marL="231775" indent="0" algn="l" rtl="0" fontAlgn="ctr"/>
                      <a:r>
                        <a:rPr lang="en-US" sz="2400" b="0" i="0" u="none" strike="noStrike" dirty="0">
                          <a:solidFill>
                            <a:srgbClr val="000000"/>
                          </a:solidFill>
                          <a:effectLst/>
                          <a:latin typeface="Calibri"/>
                        </a:rPr>
                        <a:t>Schools</a:t>
                      </a:r>
                    </a:p>
                  </a:txBody>
                  <a:tcPr marL="7620" marR="7620" marT="7620" marB="0" anchor="ctr">
                    <a:lnL w="76200" cap="flat" cmpd="sng" algn="ctr">
                      <a:solidFill>
                        <a:schemeClr val="accent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0" i="0" u="none" strike="noStrike" dirty="0" smtClean="0">
                          <a:solidFill>
                            <a:srgbClr val="000000"/>
                          </a:solidFill>
                          <a:effectLst/>
                          <a:latin typeface="Calibri"/>
                        </a:rPr>
                        <a:t>56</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dirty="0" smtClean="0">
                          <a:solidFill>
                            <a:srgbClr val="000000"/>
                          </a:solidFill>
                          <a:effectLst/>
                          <a:latin typeface="Calibri"/>
                        </a:rPr>
                        <a:t>52</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5019">
                <a:tc>
                  <a:txBody>
                    <a:bodyPr/>
                    <a:lstStyle/>
                    <a:p>
                      <a:pPr marL="231775" indent="0" algn="l" rtl="0" fontAlgn="ctr"/>
                      <a:r>
                        <a:rPr lang="en-US" sz="2400" b="0" i="0" u="none" strike="noStrike" dirty="0">
                          <a:solidFill>
                            <a:srgbClr val="000000"/>
                          </a:solidFill>
                          <a:effectLst/>
                          <a:latin typeface="Calibri"/>
                        </a:rPr>
                        <a:t>Students</a:t>
                      </a:r>
                    </a:p>
                  </a:txBody>
                  <a:tcPr marL="7620" marR="7620" marT="7620" marB="0" anchor="ctr">
                    <a:lnL w="76200" cap="flat" cmpd="sng" algn="ctr">
                      <a:solidFill>
                        <a:schemeClr val="accent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dirty="0" smtClean="0">
                          <a:solidFill>
                            <a:srgbClr val="000000"/>
                          </a:solidFill>
                          <a:effectLst/>
                          <a:latin typeface="Calibri"/>
                        </a:rPr>
                        <a:t>49,597</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dirty="0" smtClean="0">
                          <a:solidFill>
                            <a:srgbClr val="000000"/>
                          </a:solidFill>
                          <a:effectLst/>
                          <a:latin typeface="Calibri"/>
                        </a:rPr>
                        <a:t>50,890</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5019">
                <a:tc>
                  <a:txBody>
                    <a:bodyPr/>
                    <a:lstStyle/>
                    <a:p>
                      <a:pPr marL="231775" indent="0" algn="l" rtl="0" fontAlgn="ctr"/>
                      <a:r>
                        <a:rPr lang="en-US" sz="2400" b="0" i="0" u="none" strike="noStrike" dirty="0">
                          <a:solidFill>
                            <a:srgbClr val="000000"/>
                          </a:solidFill>
                          <a:effectLst/>
                          <a:latin typeface="Calibri"/>
                        </a:rPr>
                        <a:t>Assets</a:t>
                      </a:r>
                    </a:p>
                  </a:txBody>
                  <a:tcPr marL="7620" marR="7620" marT="7620" marB="0" anchor="ctr">
                    <a:lnL w="76200" cap="flat" cmpd="sng" algn="ctr">
                      <a:solidFill>
                        <a:schemeClr val="accent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dirty="0" smtClean="0">
                          <a:solidFill>
                            <a:srgbClr val="000000"/>
                          </a:solidFill>
                          <a:effectLst/>
                          <a:latin typeface="Calibri"/>
                        </a:rPr>
                        <a:t>$802,106,188</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0" i="0" u="none" strike="noStrike" dirty="0">
                          <a:solidFill>
                            <a:srgbClr val="000000"/>
                          </a:solidFill>
                          <a:effectLst/>
                          <a:latin typeface="Calibri"/>
                        </a:rPr>
                        <a:t>$</a:t>
                      </a:r>
                      <a:r>
                        <a:rPr lang="en-US" sz="2400" b="0" i="0" u="none" strike="noStrike" dirty="0" smtClean="0">
                          <a:solidFill>
                            <a:srgbClr val="000000"/>
                          </a:solidFill>
                          <a:effectLst/>
                          <a:latin typeface="Calibri"/>
                        </a:rPr>
                        <a:t>1,293,730,277 </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520">
                <a:tc>
                  <a:txBody>
                    <a:bodyPr/>
                    <a:lstStyle/>
                    <a:p>
                      <a:pPr marL="231775" indent="0" algn="l" rtl="0" fontAlgn="ctr"/>
                      <a:r>
                        <a:rPr lang="en-US" sz="2400" b="0" i="0" u="none" strike="noStrike" dirty="0">
                          <a:solidFill>
                            <a:srgbClr val="000000"/>
                          </a:solidFill>
                          <a:effectLst/>
                          <a:latin typeface="Calibri"/>
                        </a:rPr>
                        <a:t>Church Support</a:t>
                      </a:r>
                    </a:p>
                  </a:txBody>
                  <a:tcPr marL="7620" marR="7620" marT="7620" marB="0" anchor="ctr">
                    <a:lnL w="76200" cap="flat" cmpd="sng" algn="ctr">
                      <a:solidFill>
                        <a:schemeClr val="accent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76200" cap="flat" cmpd="sng" algn="ctr">
                      <a:solidFill>
                        <a:schemeClr val="accent2">
                          <a:lumMod val="50000"/>
                        </a:schemeClr>
                      </a:solidFill>
                      <a:prstDash val="solid"/>
                      <a:round/>
                      <a:headEnd type="none" w="med" len="med"/>
                      <a:tailEnd type="none" w="med" len="med"/>
                    </a:lnB>
                  </a:tcPr>
                </a:tc>
                <a:tc>
                  <a:txBody>
                    <a:bodyPr/>
                    <a:lstStyle/>
                    <a:p>
                      <a:pPr algn="ctr" rtl="0" fontAlgn="ctr"/>
                      <a:r>
                        <a:rPr lang="en-US" sz="2400" b="0" i="0" u="none" strike="noStrike" dirty="0" smtClean="0">
                          <a:solidFill>
                            <a:srgbClr val="000000"/>
                          </a:solidFill>
                          <a:effectLst/>
                          <a:latin typeface="Calibri"/>
                        </a:rPr>
                        <a:t>$25,893,117 </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76200" cap="flat" cmpd="sng" algn="ctr">
                      <a:solidFill>
                        <a:schemeClr val="accent2">
                          <a:lumMod val="50000"/>
                        </a:schemeClr>
                      </a:solidFill>
                      <a:prstDash val="solid"/>
                      <a:round/>
                      <a:headEnd type="none" w="med" len="med"/>
                      <a:tailEnd type="none" w="med" len="med"/>
                    </a:lnB>
                  </a:tcPr>
                </a:tc>
                <a:tc>
                  <a:txBody>
                    <a:bodyPr/>
                    <a:lstStyle/>
                    <a:p>
                      <a:pPr algn="ctr" rtl="0" fontAlgn="ctr"/>
                      <a:r>
                        <a:rPr lang="en-US" sz="2400" b="0" i="0" u="none" strike="noStrike" dirty="0">
                          <a:solidFill>
                            <a:srgbClr val="000000"/>
                          </a:solidFill>
                          <a:effectLst/>
                          <a:latin typeface="Calibri"/>
                        </a:rPr>
                        <a:t>  </a:t>
                      </a:r>
                      <a:r>
                        <a:rPr lang="en-US" sz="2400" b="0" i="0" u="none" strike="noStrike" dirty="0" smtClean="0">
                          <a:solidFill>
                            <a:srgbClr val="000000"/>
                          </a:solidFill>
                          <a:effectLst/>
                          <a:latin typeface="Calibri"/>
                        </a:rPr>
                        <a:t>$17,840,371</a:t>
                      </a:r>
                      <a:r>
                        <a:rPr lang="en-US" sz="2400" b="0" i="0" u="none" strike="noStrike" dirty="0">
                          <a:solidFill>
                            <a:srgbClr val="000000"/>
                          </a:solidFill>
                          <a:effectLst/>
                          <a:latin typeface="Calibri"/>
                        </a:rPr>
                        <a:t> </a:t>
                      </a: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76200" cap="flat" cmpd="sng" algn="ctr">
                      <a:solidFill>
                        <a:schemeClr val="accent2">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70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0" y="0"/>
            <a:ext cx="9144000" cy="6858000"/>
            <a:chOff x="107384850" y="109899450"/>
            <a:chExt cx="5772150" cy="4400550"/>
          </a:xfrm>
        </p:grpSpPr>
        <p:pic>
          <p:nvPicPr>
            <p:cNvPr id="8"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3029403" y="814370"/>
            <a:ext cx="5740467" cy="584775"/>
          </a:xfrm>
          <a:prstGeom prst="rect">
            <a:avLst/>
          </a:prstGeom>
          <a:noFill/>
          <a:effectLst/>
        </p:spPr>
        <p:txBody>
          <a:bodyPr wrap="square" lIns="91440" tIns="45720" rIns="91440" bIns="45720">
            <a:spAutoFit/>
          </a:bodyPr>
          <a:lstStyle/>
          <a:p>
            <a:pPr eaLnBrk="1" fontAlgn="auto" hangingPunct="1">
              <a:spcBef>
                <a:spcPts val="0"/>
              </a:spcBef>
              <a:spcAft>
                <a:spcPts val="0"/>
              </a:spcAft>
            </a:pPr>
            <a:r>
              <a:rPr lang="en-US" sz="3200" b="1" dirty="0">
                <a:ln w="1905"/>
                <a:solidFill>
                  <a:prstClr val="black"/>
                </a:solidFill>
                <a:effectLst>
                  <a:innerShdw blurRad="69850" dist="43180" dir="5400000">
                    <a:srgbClr val="000000">
                      <a:alpha val="65000"/>
                    </a:srgbClr>
                  </a:innerShdw>
                </a:effectLst>
                <a:latin typeface="Calibri"/>
              </a:rPr>
              <a:t>3</a:t>
            </a:r>
            <a:r>
              <a:rPr lang="en-US" sz="3200" b="1" dirty="0" smtClean="0">
                <a:ln w="1905"/>
                <a:solidFill>
                  <a:prstClr val="black"/>
                </a:solidFill>
                <a:effectLst>
                  <a:innerShdw blurRad="69850" dist="43180" dir="5400000">
                    <a:srgbClr val="000000">
                      <a:alpha val="65000"/>
                    </a:srgbClr>
                  </a:innerShdw>
                </a:effectLst>
                <a:latin typeface="Calibri"/>
              </a:rPr>
              <a:t>4,000 in ministerial preparation</a:t>
            </a:r>
          </a:p>
        </p:txBody>
      </p:sp>
      <p:sp>
        <p:nvSpPr>
          <p:cNvPr id="4" name="Rectangle 3"/>
          <p:cNvSpPr/>
          <p:nvPr/>
        </p:nvSpPr>
        <p:spPr>
          <a:xfrm>
            <a:off x="3029403" y="1548825"/>
            <a:ext cx="3543300" cy="584775"/>
          </a:xfrm>
          <a:prstGeom prst="rect">
            <a:avLst/>
          </a:prstGeom>
          <a:noFill/>
          <a:effectLst/>
        </p:spPr>
        <p:txBody>
          <a:bodyPr wrap="square" lIns="91440" tIns="45720" rIns="91440" bIns="45720">
            <a:spAutoFit/>
          </a:bodyPr>
          <a:lstStyle/>
          <a:p>
            <a:pPr eaLnBrk="1" fontAlgn="auto" hangingPunct="1">
              <a:spcBef>
                <a:spcPts val="0"/>
              </a:spcBef>
              <a:spcAft>
                <a:spcPts val="0"/>
              </a:spcAft>
            </a:pPr>
            <a:r>
              <a:rPr lang="en-US" sz="3200" b="1" dirty="0" smtClean="0">
                <a:ln w="1905"/>
                <a:solidFill>
                  <a:prstClr val="black"/>
                </a:solidFill>
                <a:effectLst>
                  <a:innerShdw blurRad="69850" dist="43180" dir="5400000">
                    <a:srgbClr val="000000">
                      <a:alpha val="65000"/>
                    </a:srgbClr>
                  </a:innerShdw>
                </a:effectLst>
                <a:latin typeface="Calibri"/>
              </a:rPr>
              <a:t>18,000 ordained</a:t>
            </a:r>
          </a:p>
        </p:txBody>
      </p:sp>
      <p:sp>
        <p:nvSpPr>
          <p:cNvPr id="5" name="Rectangle 4"/>
          <p:cNvSpPr/>
          <p:nvPr/>
        </p:nvSpPr>
        <p:spPr>
          <a:xfrm>
            <a:off x="304800" y="3124200"/>
            <a:ext cx="2590800" cy="1661993"/>
          </a:xfrm>
          <a:prstGeom prst="rect">
            <a:avLst/>
          </a:prstGeom>
          <a:noFill/>
          <a:effectLst/>
        </p:spPr>
        <p:txBody>
          <a:bodyPr wrap="square" lIns="91440" tIns="45720" rIns="91440" bIns="45720">
            <a:spAutoFit/>
          </a:bodyPr>
          <a:lstStyle/>
          <a:p>
            <a:pPr algn="ctr" eaLnBrk="1" fontAlgn="auto" hangingPunct="1">
              <a:spcBef>
                <a:spcPts val="0"/>
              </a:spcBef>
              <a:spcAft>
                <a:spcPts val="0"/>
              </a:spcAft>
            </a:pPr>
            <a:r>
              <a:rPr lang="en-US" sz="5400" b="1" dirty="0">
                <a:ln w="1905"/>
                <a:solidFill>
                  <a:srgbClr val="FF0000"/>
                </a:solidFill>
                <a:effectLst>
                  <a:innerShdw blurRad="69850" dist="43180" dir="5400000">
                    <a:srgbClr val="000000">
                      <a:alpha val="65000"/>
                    </a:srgbClr>
                  </a:innerShdw>
                </a:effectLst>
                <a:latin typeface="Calibri"/>
              </a:rPr>
              <a:t>5</a:t>
            </a:r>
            <a:r>
              <a:rPr lang="en-US" sz="5400" b="1" dirty="0" smtClean="0">
                <a:ln w="1905"/>
                <a:solidFill>
                  <a:srgbClr val="FF0000"/>
                </a:solidFill>
                <a:effectLst>
                  <a:innerShdw blurRad="69850" dist="43180" dir="5400000">
                    <a:srgbClr val="000000">
                      <a:alpha val="65000"/>
                    </a:srgbClr>
                  </a:innerShdw>
                </a:effectLst>
                <a:latin typeface="Calibri"/>
              </a:rPr>
              <a:t>2,000</a:t>
            </a:r>
            <a:r>
              <a:rPr lang="en-US" sz="4800" b="1" dirty="0" smtClean="0">
                <a:ln w="1905"/>
                <a:solidFill>
                  <a:srgbClr val="C0504D">
                    <a:lumMod val="50000"/>
                  </a:srgbClr>
                </a:solidFill>
                <a:effectLst>
                  <a:innerShdw blurRad="69850" dist="43180" dir="5400000">
                    <a:srgbClr val="000000">
                      <a:alpha val="65000"/>
                    </a:srgbClr>
                  </a:innerShdw>
                </a:effectLst>
                <a:latin typeface="Calibri"/>
              </a:rPr>
              <a:t> </a:t>
            </a:r>
          </a:p>
          <a:p>
            <a:pPr algn="ctr" eaLnBrk="1" fontAlgn="auto" hangingPunct="1">
              <a:spcBef>
                <a:spcPts val="0"/>
              </a:spcBef>
              <a:spcAft>
                <a:spcPts val="0"/>
              </a:spcAft>
            </a:pPr>
            <a:r>
              <a:rPr lang="en-US" sz="4800" b="1" dirty="0" smtClean="0">
                <a:ln w="1905"/>
                <a:solidFill>
                  <a:srgbClr val="C0504D">
                    <a:lumMod val="50000"/>
                  </a:srgbClr>
                </a:solidFill>
                <a:effectLst>
                  <a:innerShdw blurRad="69850" dist="43180" dir="5400000">
                    <a:srgbClr val="000000">
                      <a:alpha val="65000"/>
                    </a:srgbClr>
                  </a:innerShdw>
                </a:effectLst>
                <a:latin typeface="Calibri"/>
              </a:rPr>
              <a:t>ministers</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388604"/>
            <a:ext cx="2057400" cy="2202196"/>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200" y="2610465"/>
            <a:ext cx="5620002" cy="3746668"/>
          </a:xfrm>
          <a:prstGeom prst="rect">
            <a:avLst/>
          </a:prstGeom>
          <a:ln w="127000">
            <a:solidFill>
              <a:schemeClr val="accent2">
                <a:lumMod val="50000"/>
              </a:schemeClr>
            </a:solidFill>
          </a:ln>
          <a:scene3d>
            <a:camera prst="orthographicFront"/>
            <a:lightRig rig="threePt" dir="t"/>
          </a:scene3d>
          <a:sp3d>
            <a:bevelT/>
          </a:sp3d>
        </p:spPr>
      </p:pic>
    </p:spTree>
    <p:extLst>
      <p:ext uri="{BB962C8B-B14F-4D97-AF65-F5344CB8AC3E}">
        <p14:creationId xmlns:p14="http://schemas.microsoft.com/office/powerpoint/2010/main" val="2045251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0" y="0"/>
            <a:ext cx="9144000" cy="6858000"/>
            <a:chOff x="107384850" y="109899450"/>
            <a:chExt cx="5772150" cy="4400550"/>
          </a:xfrm>
        </p:grpSpPr>
        <p:pic>
          <p:nvPicPr>
            <p:cNvPr id="5"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41601"/>
            <a:ext cx="1958933" cy="209679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614147875"/>
              </p:ext>
            </p:extLst>
          </p:nvPr>
        </p:nvGraphicFramePr>
        <p:xfrm>
          <a:off x="914400" y="2514601"/>
          <a:ext cx="7543800" cy="3657598"/>
        </p:xfrm>
        <a:graphic>
          <a:graphicData uri="http://schemas.openxmlformats.org/drawingml/2006/table">
            <a:tbl>
              <a:tblPr/>
              <a:tblGrid>
                <a:gridCol w="3886200"/>
                <a:gridCol w="1828800"/>
                <a:gridCol w="1828800"/>
              </a:tblGrid>
              <a:tr h="742520">
                <a:tc>
                  <a:txBody>
                    <a:bodyPr/>
                    <a:lstStyle/>
                    <a:p>
                      <a:pPr algn="ctr" rtl="0" fontAlgn="ctr"/>
                      <a:r>
                        <a:rPr lang="en-US" sz="2400" b="0" i="0" u="sng" strike="noStrike" dirty="0">
                          <a:solidFill>
                            <a:srgbClr val="000000"/>
                          </a:solidFill>
                          <a:effectLst/>
                          <a:latin typeface="Calibri"/>
                        </a:rPr>
                        <a:t> </a:t>
                      </a:r>
                    </a:p>
                  </a:txBody>
                  <a:tcPr marL="7620" marR="7620" marT="7620" marB="0" anchor="ctr">
                    <a:lnL w="76200" cap="flat" cmpd="sng" algn="ctr">
                      <a:solidFill>
                        <a:schemeClr val="accent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2400" b="1" i="0" u="none" strike="noStrike" dirty="0" smtClean="0">
                          <a:solidFill>
                            <a:srgbClr val="000000"/>
                          </a:solidFill>
                          <a:effectLst/>
                          <a:latin typeface="Calibri"/>
                        </a:rPr>
                        <a:t>2005</a:t>
                      </a:r>
                      <a:endParaRPr lang="en-US" sz="2400" b="1"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n-US" sz="2400" b="1" i="0" u="none" strike="noStrike" dirty="0" smtClean="0">
                          <a:solidFill>
                            <a:srgbClr val="000000"/>
                          </a:solidFill>
                          <a:effectLst/>
                          <a:latin typeface="Calibri"/>
                        </a:rPr>
                        <a:t>2014</a:t>
                      </a:r>
                      <a:endParaRPr lang="en-US" sz="2400" b="1"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42520">
                <a:tc>
                  <a:txBody>
                    <a:bodyPr/>
                    <a:lstStyle/>
                    <a:p>
                      <a:pPr marL="231775" indent="0" algn="l" rtl="0" fontAlgn="ctr"/>
                      <a:r>
                        <a:rPr lang="en-US" sz="2400" b="0" i="0" u="none" strike="noStrike" dirty="0" smtClean="0">
                          <a:solidFill>
                            <a:srgbClr val="000000"/>
                          </a:solidFill>
                          <a:effectLst/>
                          <a:latin typeface="Calibri"/>
                        </a:rPr>
                        <a:t>Ordained Elders</a:t>
                      </a:r>
                      <a:endParaRPr lang="en-US" sz="2400" b="0" i="0" u="none" strike="noStrike" dirty="0">
                        <a:solidFill>
                          <a:srgbClr val="000000"/>
                        </a:solidFill>
                        <a:effectLst/>
                        <a:latin typeface="Calibri"/>
                      </a:endParaRPr>
                    </a:p>
                  </a:txBody>
                  <a:tcPr marL="7620" marR="7620" marT="7620" marB="0" anchor="ctr">
                    <a:lnL w="76200" cap="flat" cmpd="sng" algn="ctr">
                      <a:solidFill>
                        <a:schemeClr val="accent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0" i="0" u="none" strike="noStrike" dirty="0" smtClean="0">
                          <a:solidFill>
                            <a:srgbClr val="000000"/>
                          </a:solidFill>
                          <a:effectLst/>
                          <a:latin typeface="Calibri"/>
                        </a:rPr>
                        <a:t>14,364</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dirty="0" smtClean="0">
                          <a:solidFill>
                            <a:srgbClr val="000000"/>
                          </a:solidFill>
                          <a:effectLst/>
                          <a:latin typeface="Calibri"/>
                        </a:rPr>
                        <a:t>17,395</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5019">
                <a:tc>
                  <a:txBody>
                    <a:bodyPr/>
                    <a:lstStyle/>
                    <a:p>
                      <a:pPr marL="231775" indent="0" algn="l" rtl="0" fontAlgn="ctr"/>
                      <a:r>
                        <a:rPr lang="en-US" sz="2400" b="0" i="0" u="none" strike="noStrike" dirty="0" smtClean="0">
                          <a:solidFill>
                            <a:srgbClr val="000000"/>
                          </a:solidFill>
                          <a:effectLst/>
                          <a:latin typeface="Calibri"/>
                        </a:rPr>
                        <a:t>Ordained Deacons</a:t>
                      </a:r>
                      <a:endParaRPr lang="en-US" sz="2400" b="0" i="0" u="none" strike="noStrike" dirty="0">
                        <a:solidFill>
                          <a:srgbClr val="000000"/>
                        </a:solidFill>
                        <a:effectLst/>
                        <a:latin typeface="Calibri"/>
                      </a:endParaRPr>
                    </a:p>
                  </a:txBody>
                  <a:tcPr marL="7620" marR="7620" marT="7620" marB="0" anchor="ctr">
                    <a:lnL w="76200" cap="flat" cmpd="sng" algn="ctr">
                      <a:solidFill>
                        <a:schemeClr val="accent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dirty="0" smtClean="0">
                          <a:solidFill>
                            <a:srgbClr val="000000"/>
                          </a:solidFill>
                          <a:effectLst/>
                          <a:latin typeface="Calibri"/>
                        </a:rPr>
                        <a:t>     623</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dirty="0" smtClean="0">
                          <a:solidFill>
                            <a:srgbClr val="000000"/>
                          </a:solidFill>
                          <a:effectLst/>
                          <a:latin typeface="Calibri"/>
                        </a:rPr>
                        <a:t>     836</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5019">
                <a:tc>
                  <a:txBody>
                    <a:bodyPr/>
                    <a:lstStyle/>
                    <a:p>
                      <a:pPr marL="231775" indent="0" algn="l" rtl="0" fontAlgn="ctr"/>
                      <a:r>
                        <a:rPr lang="en-US" sz="2400" b="0" i="0" u="none" strike="noStrike" dirty="0" smtClean="0">
                          <a:solidFill>
                            <a:srgbClr val="000000"/>
                          </a:solidFill>
                          <a:effectLst/>
                          <a:latin typeface="Calibri"/>
                        </a:rPr>
                        <a:t>District Licensed Ministers</a:t>
                      </a:r>
                      <a:endParaRPr lang="en-US" sz="2400" b="0" i="0" u="none" strike="noStrike" dirty="0">
                        <a:solidFill>
                          <a:srgbClr val="000000"/>
                        </a:solidFill>
                        <a:effectLst/>
                        <a:latin typeface="Calibri"/>
                      </a:endParaRPr>
                    </a:p>
                  </a:txBody>
                  <a:tcPr marL="7620" marR="7620" marT="7620" marB="0" anchor="ctr">
                    <a:lnL w="76200" cap="flat" cmpd="sng" algn="ctr">
                      <a:solidFill>
                        <a:schemeClr val="accent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0" i="0" u="none" strike="noStrike" dirty="0" smtClean="0">
                          <a:solidFill>
                            <a:srgbClr val="000000"/>
                          </a:solidFill>
                          <a:effectLst/>
                          <a:latin typeface="Calibri"/>
                        </a:rPr>
                        <a:t>   7,168</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0" i="0" u="none" strike="noStrike" dirty="0" smtClean="0">
                          <a:solidFill>
                            <a:srgbClr val="000000"/>
                          </a:solidFill>
                          <a:effectLst/>
                          <a:latin typeface="Calibri"/>
                        </a:rPr>
                        <a:t> 9,663</a:t>
                      </a:r>
                      <a:endParaRPr lang="en-US" sz="24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520">
                <a:tc>
                  <a:txBody>
                    <a:bodyPr/>
                    <a:lstStyle/>
                    <a:p>
                      <a:pPr marL="458788" indent="3175" algn="l" rtl="0" fontAlgn="ctr">
                        <a:tabLst/>
                      </a:pPr>
                      <a:r>
                        <a:rPr lang="en-US" sz="2400" b="1" i="0" u="none" strike="noStrike" dirty="0" smtClean="0">
                          <a:solidFill>
                            <a:schemeClr val="tx1"/>
                          </a:solidFill>
                          <a:effectLst/>
                          <a:latin typeface="Calibri"/>
                        </a:rPr>
                        <a:t>Total  Credentialed</a:t>
                      </a:r>
                      <a:r>
                        <a:rPr lang="en-US" sz="2400" b="1" i="0" u="none" strike="noStrike" baseline="0" dirty="0" smtClean="0">
                          <a:solidFill>
                            <a:schemeClr val="tx1"/>
                          </a:solidFill>
                          <a:effectLst/>
                          <a:latin typeface="Calibri"/>
                        </a:rPr>
                        <a:t> </a:t>
                      </a:r>
                      <a:r>
                        <a:rPr lang="en-US" sz="2400" b="1" i="0" u="none" strike="noStrike" dirty="0" smtClean="0">
                          <a:solidFill>
                            <a:schemeClr val="tx1"/>
                          </a:solidFill>
                          <a:effectLst/>
                          <a:latin typeface="Calibri"/>
                        </a:rPr>
                        <a:t>Clergy </a:t>
                      </a:r>
                      <a:endParaRPr lang="en-US" sz="2400" b="1" i="0" u="none" strike="noStrike" dirty="0">
                        <a:solidFill>
                          <a:schemeClr val="tx1"/>
                        </a:solidFill>
                        <a:effectLst/>
                        <a:latin typeface="Calibri"/>
                      </a:endParaRPr>
                    </a:p>
                  </a:txBody>
                  <a:tcPr marL="7620" marR="7620" marT="7620" marB="0" anchor="ctr">
                    <a:lnL w="76200" cap="flat" cmpd="sng" algn="ctr">
                      <a:solidFill>
                        <a:schemeClr val="accent2">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76200" cap="flat" cmpd="sng" algn="ctr">
                      <a:solidFill>
                        <a:schemeClr val="accent2">
                          <a:lumMod val="50000"/>
                        </a:schemeClr>
                      </a:solidFill>
                      <a:prstDash val="solid"/>
                      <a:round/>
                      <a:headEnd type="none" w="med" len="med"/>
                      <a:tailEnd type="none" w="med" len="med"/>
                    </a:lnB>
                  </a:tcPr>
                </a:tc>
                <a:tc>
                  <a:txBody>
                    <a:bodyPr/>
                    <a:lstStyle/>
                    <a:p>
                      <a:pPr algn="ctr" rtl="0" fontAlgn="ctr"/>
                      <a:r>
                        <a:rPr lang="en-US" sz="2400" b="1" i="0" u="none" strike="noStrike" dirty="0" smtClean="0">
                          <a:solidFill>
                            <a:schemeClr val="tx1"/>
                          </a:solidFill>
                          <a:effectLst/>
                          <a:latin typeface="Calibri"/>
                        </a:rPr>
                        <a:t>22,155</a:t>
                      </a:r>
                      <a:endParaRPr lang="en-US" sz="2400" b="1" i="0" u="none" strike="noStrike"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76200" cap="flat" cmpd="sng" algn="ctr">
                      <a:solidFill>
                        <a:schemeClr val="accent2">
                          <a:lumMod val="50000"/>
                        </a:schemeClr>
                      </a:solidFill>
                      <a:prstDash val="solid"/>
                      <a:round/>
                      <a:headEnd type="none" w="med" len="med"/>
                      <a:tailEnd type="none" w="med" len="med"/>
                    </a:lnB>
                  </a:tcPr>
                </a:tc>
                <a:tc>
                  <a:txBody>
                    <a:bodyPr/>
                    <a:lstStyle/>
                    <a:p>
                      <a:pPr algn="ctr" rtl="0" fontAlgn="ctr"/>
                      <a:r>
                        <a:rPr lang="en-US" sz="2400" b="1" i="0" u="none" strike="noStrike" dirty="0" smtClean="0">
                          <a:solidFill>
                            <a:schemeClr val="tx1"/>
                          </a:solidFill>
                          <a:effectLst/>
                          <a:latin typeface="Calibri"/>
                        </a:rPr>
                        <a:t>27,894</a:t>
                      </a:r>
                      <a:endParaRPr lang="en-US" sz="2400" b="1" i="0" u="none" strike="noStrike" dirty="0">
                        <a:solidFill>
                          <a:schemeClr val="tx1"/>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76200" cap="flat" cmpd="sng" algn="ctr">
                      <a:solidFill>
                        <a:schemeClr val="accent2">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83778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47412"/>
            <a:ext cx="9144003" cy="7067660"/>
            <a:chOff x="0" y="-247412"/>
            <a:chExt cx="9144003" cy="7067660"/>
          </a:xfrm>
        </p:grpSpPr>
        <p:grpSp>
          <p:nvGrpSpPr>
            <p:cNvPr id="4098" name="Group 3"/>
            <p:cNvGrpSpPr>
              <a:grpSpLocks/>
            </p:cNvGrpSpPr>
            <p:nvPr/>
          </p:nvGrpSpPr>
          <p:grpSpPr bwMode="auto">
            <a:xfrm>
              <a:off x="0" y="-37759"/>
              <a:ext cx="9144000" cy="6858007"/>
              <a:chOff x="107384850" y="109899450"/>
              <a:chExt cx="5772150" cy="4400555"/>
            </a:xfrm>
          </p:grpSpPr>
          <p:pic>
            <p:nvPicPr>
              <p:cNvPr id="4119"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4120" name="Picture 5"/>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5"/>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0482" name="Rectangle 17"/>
            <p:cNvSpPr>
              <a:spLocks noChangeArrowheads="1"/>
            </p:cNvSpPr>
            <p:nvPr/>
          </p:nvSpPr>
          <p:spPr bwMode="auto">
            <a:xfrm>
              <a:off x="217487" y="378653"/>
              <a:ext cx="3335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dirty="0">
                  <a:solidFill>
                    <a:srgbClr val="040E08"/>
                  </a:solidFill>
                  <a:latin typeface="Calibri" pitchFamily="34" charset="0"/>
                </a:rPr>
                <a:t>Regional Education Coordinators </a:t>
              </a:r>
            </a:p>
            <a:p>
              <a:pPr algn="ctr"/>
              <a:r>
                <a:rPr lang="en-US" sz="1800" b="1" dirty="0">
                  <a:solidFill>
                    <a:srgbClr val="040E08"/>
                  </a:solidFill>
                  <a:latin typeface="Calibri" pitchFamily="34" charset="0"/>
                </a:rPr>
                <a:t>and Regional Councils</a:t>
              </a:r>
            </a:p>
          </p:txBody>
        </p:sp>
        <p:cxnSp>
          <p:nvCxnSpPr>
            <p:cNvPr id="20489" name="AutoShape 36"/>
            <p:cNvCxnSpPr>
              <a:cxnSpLocks noChangeShapeType="1"/>
            </p:cNvCxnSpPr>
            <p:nvPr/>
          </p:nvCxnSpPr>
          <p:spPr bwMode="auto">
            <a:xfrm rot="16200000" flipV="1">
              <a:off x="1749426" y="1470026"/>
              <a:ext cx="1228724" cy="365124"/>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nvGrpSpPr>
            <p:cNvPr id="3" name="Group 26"/>
            <p:cNvGrpSpPr>
              <a:grpSpLocks/>
            </p:cNvGrpSpPr>
            <p:nvPr/>
          </p:nvGrpSpPr>
          <p:grpSpPr bwMode="auto">
            <a:xfrm>
              <a:off x="0" y="1219200"/>
              <a:ext cx="2133600" cy="1549400"/>
              <a:chOff x="0" y="816"/>
              <a:chExt cx="1344" cy="976"/>
            </a:xfrm>
          </p:grpSpPr>
          <p:sp>
            <p:nvSpPr>
              <p:cNvPr id="4117" name="Rectangle 18"/>
              <p:cNvSpPr>
                <a:spLocks noChangeArrowheads="1"/>
              </p:cNvSpPr>
              <p:nvPr/>
            </p:nvSpPr>
            <p:spPr bwMode="auto">
              <a:xfrm>
                <a:off x="0" y="816"/>
                <a:ext cx="1344" cy="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1800" b="1" dirty="0">
                    <a:solidFill>
                      <a:srgbClr val="040E08"/>
                    </a:solidFill>
                    <a:latin typeface="Calibri" pitchFamily="34" charset="0"/>
                  </a:rPr>
                  <a:t>Quality &amp; </a:t>
                </a:r>
                <a:r>
                  <a:rPr lang="en-US" sz="1800" b="1" dirty="0" err="1">
                    <a:solidFill>
                      <a:srgbClr val="040E08"/>
                    </a:solidFill>
                    <a:latin typeface="Calibri" pitchFamily="34" charset="0"/>
                  </a:rPr>
                  <a:t>Missional</a:t>
                </a:r>
                <a:r>
                  <a:rPr lang="en-US" sz="1800" b="1" dirty="0">
                    <a:solidFill>
                      <a:srgbClr val="040E08"/>
                    </a:solidFill>
                    <a:latin typeface="Calibri" pitchFamily="34" charset="0"/>
                  </a:rPr>
                  <a:t> </a:t>
                </a:r>
              </a:p>
              <a:p>
                <a:pPr algn="ctr"/>
                <a:r>
                  <a:rPr lang="en-US" sz="1800" b="1" dirty="0">
                    <a:solidFill>
                      <a:srgbClr val="040E08"/>
                    </a:solidFill>
                    <a:latin typeface="Calibri" pitchFamily="34" charset="0"/>
                  </a:rPr>
                  <a:t>Reviews</a:t>
                </a:r>
              </a:p>
              <a:p>
                <a:pPr algn="ctr"/>
                <a:r>
                  <a:rPr lang="en-US" sz="1800" b="1" dirty="0">
                    <a:solidFill>
                      <a:srgbClr val="040E08"/>
                    </a:solidFill>
                    <a:latin typeface="Calibri" pitchFamily="34" charset="0"/>
                  </a:rPr>
                  <a:t>Including Board Development</a:t>
                </a:r>
              </a:p>
            </p:txBody>
          </p:sp>
          <p:cxnSp>
            <p:nvCxnSpPr>
              <p:cNvPr id="4118" name="AutoShape 38"/>
              <p:cNvCxnSpPr>
                <a:cxnSpLocks noChangeShapeType="1"/>
                <a:endCxn id="4117" idx="2"/>
              </p:cNvCxnSpPr>
              <p:nvPr/>
            </p:nvCxnSpPr>
            <p:spPr bwMode="auto">
              <a:xfrm rot="10800000">
                <a:off x="672" y="1566"/>
                <a:ext cx="648" cy="226"/>
              </a:xfrm>
              <a:prstGeom prst="bentConnector2">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grpSp>
          <p:nvGrpSpPr>
            <p:cNvPr id="4" name="Group 28"/>
            <p:cNvGrpSpPr>
              <a:grpSpLocks/>
            </p:cNvGrpSpPr>
            <p:nvPr/>
          </p:nvGrpSpPr>
          <p:grpSpPr bwMode="auto">
            <a:xfrm>
              <a:off x="381000" y="3078163"/>
              <a:ext cx="1676400" cy="1995488"/>
              <a:chOff x="240" y="1995"/>
              <a:chExt cx="1056" cy="1257"/>
            </a:xfrm>
          </p:grpSpPr>
          <p:sp>
            <p:nvSpPr>
              <p:cNvPr id="4115" name="Rectangle 20"/>
              <p:cNvSpPr>
                <a:spLocks noChangeArrowheads="1"/>
              </p:cNvSpPr>
              <p:nvPr/>
            </p:nvSpPr>
            <p:spPr bwMode="auto">
              <a:xfrm>
                <a:off x="240" y="2502"/>
                <a:ext cx="1056" cy="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1800" b="1" dirty="0">
                    <a:solidFill>
                      <a:srgbClr val="040E08"/>
                    </a:solidFill>
                    <a:latin typeface="Calibri" pitchFamily="34" charset="0"/>
                  </a:rPr>
                  <a:t>Global</a:t>
                </a:r>
              </a:p>
              <a:p>
                <a:pPr algn="ctr"/>
                <a:r>
                  <a:rPr lang="en-US" sz="1800" b="1" dirty="0">
                    <a:solidFill>
                      <a:srgbClr val="040E08"/>
                    </a:solidFill>
                    <a:latin typeface="Calibri" pitchFamily="34" charset="0"/>
                  </a:rPr>
                  <a:t>Theology and Education Conferences</a:t>
                </a:r>
              </a:p>
            </p:txBody>
          </p:sp>
          <p:cxnSp>
            <p:nvCxnSpPr>
              <p:cNvPr id="4116" name="AutoShape 40"/>
              <p:cNvCxnSpPr>
                <a:cxnSpLocks noChangeShapeType="1"/>
              </p:cNvCxnSpPr>
              <p:nvPr/>
            </p:nvCxnSpPr>
            <p:spPr bwMode="auto">
              <a:xfrm rot="5400000">
                <a:off x="767" y="1996"/>
                <a:ext cx="475" cy="474"/>
              </a:xfrm>
              <a:prstGeom prst="bentConnector3">
                <a:avLst>
                  <a:gd name="adj1" fmla="val 177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sp>
          <p:nvSpPr>
            <p:cNvPr id="4103" name="Rectangle 19"/>
            <p:cNvSpPr>
              <a:spLocks noChangeArrowheads="1"/>
            </p:cNvSpPr>
            <p:nvPr/>
          </p:nvSpPr>
          <p:spPr bwMode="auto">
            <a:xfrm>
              <a:off x="3168058" y="614362"/>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b="1" dirty="0">
                  <a:solidFill>
                    <a:srgbClr val="040E08"/>
                  </a:solidFill>
                  <a:latin typeface="Calibri" pitchFamily="34" charset="0"/>
                </a:rPr>
                <a:t>Global</a:t>
              </a:r>
            </a:p>
            <a:p>
              <a:pPr algn="ctr"/>
              <a:r>
                <a:rPr lang="en-US" sz="1800" b="1" dirty="0">
                  <a:solidFill>
                    <a:srgbClr val="040E08"/>
                  </a:solidFill>
                  <a:latin typeface="Calibri" pitchFamily="34" charset="0"/>
                </a:rPr>
                <a:t>Nazarene Education Consortium</a:t>
              </a:r>
            </a:p>
            <a:p>
              <a:pPr algn="ctr"/>
              <a:r>
                <a:rPr lang="en-US" sz="1800" b="1" dirty="0">
                  <a:solidFill>
                    <a:srgbClr val="040E08"/>
                  </a:solidFill>
                  <a:latin typeface="Calibri" pitchFamily="34" charset="0"/>
                </a:rPr>
                <a:t>(GNEC)</a:t>
              </a:r>
            </a:p>
          </p:txBody>
        </p:sp>
        <p:cxnSp>
          <p:nvCxnSpPr>
            <p:cNvPr id="4104" name="AutoShape 41"/>
            <p:cNvCxnSpPr>
              <a:cxnSpLocks noChangeShapeType="1"/>
            </p:cNvCxnSpPr>
            <p:nvPr/>
          </p:nvCxnSpPr>
          <p:spPr bwMode="auto">
            <a:xfrm rot="5400000" flipH="1" flipV="1">
              <a:off x="3773967" y="1518469"/>
              <a:ext cx="343694" cy="652627"/>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nvGrpSpPr>
            <p:cNvPr id="4105" name="Group 31"/>
            <p:cNvGrpSpPr>
              <a:grpSpLocks/>
            </p:cNvGrpSpPr>
            <p:nvPr/>
          </p:nvGrpSpPr>
          <p:grpSpPr bwMode="auto">
            <a:xfrm>
              <a:off x="2057402" y="3956053"/>
              <a:ext cx="1455738" cy="1530351"/>
              <a:chOff x="1680" y="2588"/>
              <a:chExt cx="917" cy="964"/>
            </a:xfrm>
          </p:grpSpPr>
          <p:sp>
            <p:nvSpPr>
              <p:cNvPr id="4113" name="Rectangle 22"/>
              <p:cNvSpPr>
                <a:spLocks noChangeArrowheads="1"/>
              </p:cNvSpPr>
              <p:nvPr/>
            </p:nvSpPr>
            <p:spPr bwMode="auto">
              <a:xfrm>
                <a:off x="1680" y="2970"/>
                <a:ext cx="917"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b="1" dirty="0">
                    <a:solidFill>
                      <a:srgbClr val="040E08"/>
                    </a:solidFill>
                    <a:latin typeface="Calibri" pitchFamily="34" charset="0"/>
                  </a:rPr>
                  <a:t>Advocacy</a:t>
                </a:r>
              </a:p>
              <a:p>
                <a:pPr algn="ctr"/>
                <a:r>
                  <a:rPr lang="en-US" sz="1800" b="1" dirty="0" smtClean="0">
                    <a:solidFill>
                      <a:srgbClr val="040E08"/>
                    </a:solidFill>
                    <a:latin typeface="Calibri" pitchFamily="34" charset="0"/>
                  </a:rPr>
                  <a:t>For Nazarene </a:t>
                </a:r>
                <a:r>
                  <a:rPr lang="en-US" sz="1800" b="1" dirty="0">
                    <a:solidFill>
                      <a:srgbClr val="040E08"/>
                    </a:solidFill>
                    <a:latin typeface="Calibri" pitchFamily="34" charset="0"/>
                  </a:rPr>
                  <a:t>Education</a:t>
                </a:r>
              </a:p>
            </p:txBody>
          </p:sp>
          <p:cxnSp>
            <p:nvCxnSpPr>
              <p:cNvPr id="4114" name="AutoShape 42"/>
              <p:cNvCxnSpPr>
                <a:cxnSpLocks noChangeShapeType="1"/>
                <a:endCxn id="4113" idx="0"/>
              </p:cNvCxnSpPr>
              <p:nvPr/>
            </p:nvCxnSpPr>
            <p:spPr bwMode="auto">
              <a:xfrm rot="16200000" flipH="1">
                <a:off x="1912" y="2744"/>
                <a:ext cx="382" cy="70"/>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grpSp>
          <p:nvGrpSpPr>
            <p:cNvPr id="6" name="Group 30"/>
            <p:cNvGrpSpPr>
              <a:grpSpLocks/>
            </p:cNvGrpSpPr>
            <p:nvPr/>
          </p:nvGrpSpPr>
          <p:grpSpPr bwMode="auto">
            <a:xfrm>
              <a:off x="2363347" y="4761512"/>
              <a:ext cx="2239808" cy="1945781"/>
              <a:chOff x="1824" y="3019"/>
              <a:chExt cx="1251" cy="1381"/>
            </a:xfrm>
          </p:grpSpPr>
          <p:sp>
            <p:nvSpPr>
              <p:cNvPr id="4111" name="Rectangle 24"/>
              <p:cNvSpPr>
                <a:spLocks noChangeArrowheads="1"/>
              </p:cNvSpPr>
              <p:nvPr/>
            </p:nvSpPr>
            <p:spPr bwMode="auto">
              <a:xfrm>
                <a:off x="1824" y="3548"/>
                <a:ext cx="1251" cy="8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1800" b="1" dirty="0" smtClean="0">
                    <a:solidFill>
                      <a:srgbClr val="040E08"/>
                    </a:solidFill>
                    <a:latin typeface="Calibri" pitchFamily="34" charset="0"/>
                  </a:rPr>
                  <a:t>Calling of Clergy Mentoring/License Resources for Pastor and Church Board</a:t>
                </a:r>
                <a:endParaRPr lang="en-US" sz="1800" b="1" dirty="0">
                  <a:solidFill>
                    <a:srgbClr val="040E08"/>
                  </a:solidFill>
                  <a:latin typeface="Calibri" pitchFamily="34" charset="0"/>
                </a:endParaRPr>
              </a:p>
            </p:txBody>
          </p:sp>
          <p:cxnSp>
            <p:nvCxnSpPr>
              <p:cNvPr id="4112" name="AutoShape 43"/>
              <p:cNvCxnSpPr>
                <a:cxnSpLocks noChangeShapeType="1"/>
              </p:cNvCxnSpPr>
              <p:nvPr/>
            </p:nvCxnSpPr>
            <p:spPr bwMode="auto">
              <a:xfrm rot="5400000">
                <a:off x="2293" y="3277"/>
                <a:ext cx="630" cy="113"/>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sp>
          <p:nvSpPr>
            <p:cNvPr id="4107" name="Oval 45"/>
            <p:cNvSpPr>
              <a:spLocks noChangeArrowheads="1"/>
            </p:cNvSpPr>
            <p:nvPr/>
          </p:nvSpPr>
          <p:spPr bwMode="auto">
            <a:xfrm>
              <a:off x="2008406" y="1970435"/>
              <a:ext cx="3276600" cy="2171700"/>
            </a:xfrm>
            <a:prstGeom prst="ellipse">
              <a:avLst/>
            </a:prstGeom>
            <a:solidFill>
              <a:srgbClr val="000099">
                <a:alpha val="52156"/>
              </a:srgbClr>
            </a:solidFill>
            <a:ln w="57150" algn="in">
              <a:solidFill>
                <a:srgbClr val="000000"/>
              </a:solidFill>
              <a:round/>
              <a:headEnd/>
              <a:tailEnd/>
            </a:ln>
          </p:spPr>
          <p:txBody>
            <a:bodyPr lIns="36576" tIns="36576" rIns="36576" bIns="36576"/>
            <a:lstStyle/>
            <a:p>
              <a:endParaRPr lang="en-US">
                <a:latin typeface="Calibri" pitchFamily="34" charset="0"/>
              </a:endParaRPr>
            </a:p>
          </p:txBody>
        </p:sp>
        <p:sp>
          <p:nvSpPr>
            <p:cNvPr id="4108" name="Oval 46"/>
            <p:cNvSpPr>
              <a:spLocks noChangeArrowheads="1"/>
            </p:cNvSpPr>
            <p:nvPr/>
          </p:nvSpPr>
          <p:spPr bwMode="auto">
            <a:xfrm>
              <a:off x="3657600" y="1981200"/>
              <a:ext cx="3276600" cy="2171700"/>
            </a:xfrm>
            <a:prstGeom prst="ellipse">
              <a:avLst/>
            </a:prstGeom>
            <a:solidFill>
              <a:srgbClr val="CC0000">
                <a:alpha val="54117"/>
              </a:srgbClr>
            </a:solidFill>
            <a:ln w="57150" algn="in">
              <a:solidFill>
                <a:srgbClr val="000000"/>
              </a:solidFill>
              <a:round/>
              <a:headEnd/>
              <a:tailEnd/>
            </a:ln>
          </p:spPr>
          <p:txBody>
            <a:bodyPr lIns="36576" tIns="36576" rIns="36576" bIns="36576"/>
            <a:lstStyle/>
            <a:p>
              <a:endParaRPr lang="en-US" dirty="0">
                <a:latin typeface="Calibri" pitchFamily="34" charset="0"/>
              </a:endParaRPr>
            </a:p>
          </p:txBody>
        </p:sp>
        <p:sp>
          <p:nvSpPr>
            <p:cNvPr id="4109" name="WordArt 47"/>
            <p:cNvSpPr>
              <a:spLocks noChangeArrowheads="1" noChangeShapeType="1" noTextEdit="1"/>
            </p:cNvSpPr>
            <p:nvPr/>
          </p:nvSpPr>
          <p:spPr bwMode="auto">
            <a:xfrm>
              <a:off x="5288810" y="2768601"/>
              <a:ext cx="1463248" cy="72426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FFFFFF"/>
                    </a:solidFill>
                    <a:round/>
                    <a:headEnd/>
                    <a:tailEnd/>
                  </a:ln>
                  <a:solidFill>
                    <a:srgbClr val="FFFFFF"/>
                  </a:solidFill>
                  <a:latin typeface="Arabic Typesetting" panose="03020402040406030203" pitchFamily="66" charset="-78"/>
                  <a:cs typeface="Arabic Typesetting" panose="03020402040406030203" pitchFamily="66" charset="-78"/>
                </a:rPr>
                <a:t>Districts</a:t>
              </a:r>
              <a:endParaRPr lang="en-US" sz="3600" kern="10" dirty="0">
                <a:ln w="9525">
                  <a:solidFill>
                    <a:srgbClr val="FFFFFF"/>
                  </a:solidFill>
                  <a:round/>
                  <a:headEnd/>
                  <a:tailEnd/>
                </a:ln>
                <a:solidFill>
                  <a:srgbClr val="FFFFFF"/>
                </a:solidFill>
                <a:latin typeface="Arabic Typesetting" panose="03020402040406030203" pitchFamily="66" charset="-78"/>
                <a:cs typeface="Arabic Typesetting" panose="03020402040406030203" pitchFamily="66" charset="-78"/>
              </a:endParaRPr>
            </a:p>
            <a:p>
              <a:pPr algn="ctr"/>
              <a:endParaRPr lang="en-US" sz="3600" kern="10" dirty="0">
                <a:ln w="9525">
                  <a:solidFill>
                    <a:srgbClr val="FFFFFF"/>
                  </a:solidFill>
                  <a:round/>
                  <a:headEnd/>
                  <a:tailEnd/>
                </a:ln>
                <a:solidFill>
                  <a:srgbClr val="FFFFFF"/>
                </a:solidFill>
                <a:latin typeface="Arabic Typesetting" panose="03020402040406030203" pitchFamily="66" charset="-78"/>
                <a:cs typeface="Arabic Typesetting" panose="03020402040406030203" pitchFamily="66" charset="-78"/>
              </a:endParaRPr>
            </a:p>
          </p:txBody>
        </p:sp>
        <p:sp>
          <p:nvSpPr>
            <p:cNvPr id="4110" name="WordArt 48"/>
            <p:cNvSpPr>
              <a:spLocks noChangeArrowheads="1" noChangeShapeType="1" noTextEdit="1"/>
            </p:cNvSpPr>
            <p:nvPr/>
          </p:nvSpPr>
          <p:spPr bwMode="auto">
            <a:xfrm>
              <a:off x="2333094" y="2667001"/>
              <a:ext cx="1216064" cy="282574"/>
            </a:xfrm>
            <a:prstGeom prst="rect">
              <a:avLst/>
            </a:prstGeom>
          </p:spPr>
          <p:txBody>
            <a:bodyPr wrap="none" fromWordArt="1">
              <a:prstTxWarp prst="textPlain">
                <a:avLst>
                  <a:gd name="adj" fmla="val 50000"/>
                </a:avLst>
              </a:prstTxWarp>
            </a:bodyPr>
            <a:lstStyle/>
            <a:p>
              <a:pPr algn="ctr"/>
              <a:r>
                <a:rPr lang="en-US" sz="3600" kern="10" dirty="0">
                  <a:ln w="9525">
                    <a:solidFill>
                      <a:srgbClr val="FFFFFF"/>
                    </a:solidFill>
                    <a:round/>
                    <a:headEnd/>
                    <a:tailEnd/>
                  </a:ln>
                  <a:solidFill>
                    <a:srgbClr val="FFFFFF"/>
                  </a:solidFill>
                  <a:latin typeface="Arabic Typesetting" panose="03020402040406030203" pitchFamily="66" charset="-78"/>
                  <a:cs typeface="Arabic Typesetting" panose="03020402040406030203" pitchFamily="66" charset="-78"/>
                </a:rPr>
                <a:t>IBOE Schools</a:t>
              </a:r>
            </a:p>
          </p:txBody>
        </p:sp>
        <p:grpSp>
          <p:nvGrpSpPr>
            <p:cNvPr id="25" name="Group 22"/>
            <p:cNvGrpSpPr>
              <a:grpSpLocks/>
            </p:cNvGrpSpPr>
            <p:nvPr/>
          </p:nvGrpSpPr>
          <p:grpSpPr bwMode="auto">
            <a:xfrm>
              <a:off x="5075077" y="388938"/>
              <a:ext cx="3352805" cy="1624014"/>
              <a:chOff x="3151" y="245"/>
              <a:chExt cx="2112" cy="1023"/>
            </a:xfrm>
          </p:grpSpPr>
          <p:sp>
            <p:nvSpPr>
              <p:cNvPr id="26" name="Rectangle 14"/>
              <p:cNvSpPr>
                <a:spLocks noChangeArrowheads="1"/>
              </p:cNvSpPr>
              <p:nvPr/>
            </p:nvSpPr>
            <p:spPr bwMode="auto">
              <a:xfrm>
                <a:off x="3151" y="245"/>
                <a:ext cx="21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dirty="0" smtClean="0">
                    <a:solidFill>
                      <a:srgbClr val="000000"/>
                    </a:solidFill>
                    <a:latin typeface="Calibri" pitchFamily="34" charset="0"/>
                  </a:rPr>
                  <a:t>Regional Education Coordinators,</a:t>
                </a:r>
              </a:p>
              <a:p>
                <a:pPr algn="ctr"/>
                <a:r>
                  <a:rPr lang="en-US" sz="1800" b="1" dirty="0" smtClean="0">
                    <a:solidFill>
                      <a:srgbClr val="000000"/>
                    </a:solidFill>
                    <a:latin typeface="Calibri" pitchFamily="34" charset="0"/>
                  </a:rPr>
                  <a:t>ICOSAC, RCOSACs</a:t>
                </a:r>
                <a:endParaRPr lang="en-US" sz="1800" b="1" dirty="0">
                  <a:solidFill>
                    <a:srgbClr val="000000"/>
                  </a:solidFill>
                  <a:latin typeface="Calibri" pitchFamily="34" charset="0"/>
                </a:endParaRPr>
              </a:p>
            </p:txBody>
          </p:sp>
          <p:cxnSp>
            <p:nvCxnSpPr>
              <p:cNvPr id="27" name="AutoShape 48"/>
              <p:cNvCxnSpPr>
                <a:cxnSpLocks noChangeShapeType="1"/>
              </p:cNvCxnSpPr>
              <p:nvPr/>
            </p:nvCxnSpPr>
            <p:spPr bwMode="auto">
              <a:xfrm rot="5400000" flipH="1" flipV="1">
                <a:off x="3257" y="773"/>
                <a:ext cx="614" cy="376"/>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grpSp>
          <p:nvGrpSpPr>
            <p:cNvPr id="28" name="Group 25"/>
            <p:cNvGrpSpPr>
              <a:grpSpLocks/>
            </p:cNvGrpSpPr>
            <p:nvPr/>
          </p:nvGrpSpPr>
          <p:grpSpPr bwMode="auto">
            <a:xfrm>
              <a:off x="6457791" y="3833050"/>
              <a:ext cx="2259014" cy="679200"/>
              <a:chOff x="3678" y="2616"/>
              <a:chExt cx="1423" cy="665"/>
            </a:xfrm>
          </p:grpSpPr>
          <p:sp>
            <p:nvSpPr>
              <p:cNvPr id="29" name="Rectangle 16"/>
              <p:cNvSpPr>
                <a:spLocks noChangeArrowheads="1"/>
              </p:cNvSpPr>
              <p:nvPr/>
            </p:nvSpPr>
            <p:spPr bwMode="auto">
              <a:xfrm>
                <a:off x="4331" y="2648"/>
                <a:ext cx="770" cy="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1800" b="1" dirty="0" smtClean="0">
                    <a:solidFill>
                      <a:srgbClr val="040E08"/>
                    </a:solidFill>
                    <a:latin typeface="Calibri" pitchFamily="34" charset="0"/>
                  </a:rPr>
                  <a:t>Continuing</a:t>
                </a:r>
              </a:p>
              <a:p>
                <a:pPr algn="ctr"/>
                <a:r>
                  <a:rPr lang="en-US" sz="1800" b="1" dirty="0" smtClean="0">
                    <a:solidFill>
                      <a:srgbClr val="040E08"/>
                    </a:solidFill>
                    <a:latin typeface="Calibri" pitchFamily="34" charset="0"/>
                  </a:rPr>
                  <a:t>Education</a:t>
                </a:r>
                <a:endParaRPr lang="en-US" sz="1800" b="1" dirty="0">
                  <a:solidFill>
                    <a:srgbClr val="040E08"/>
                  </a:solidFill>
                  <a:latin typeface="Calibri" pitchFamily="34" charset="0"/>
                </a:endParaRPr>
              </a:p>
            </p:txBody>
          </p:sp>
          <p:cxnSp>
            <p:nvCxnSpPr>
              <p:cNvPr id="30" name="AutoShape 49"/>
              <p:cNvCxnSpPr>
                <a:cxnSpLocks noChangeShapeType="1"/>
              </p:cNvCxnSpPr>
              <p:nvPr/>
            </p:nvCxnSpPr>
            <p:spPr bwMode="auto">
              <a:xfrm>
                <a:off x="3678" y="2616"/>
                <a:ext cx="634" cy="313"/>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grpSp>
          <p:nvGrpSpPr>
            <p:cNvPr id="31" name="Group 24"/>
            <p:cNvGrpSpPr>
              <a:grpSpLocks/>
            </p:cNvGrpSpPr>
            <p:nvPr/>
          </p:nvGrpSpPr>
          <p:grpSpPr bwMode="auto">
            <a:xfrm>
              <a:off x="6796087" y="2573337"/>
              <a:ext cx="2347916" cy="1200151"/>
              <a:chOff x="4210" y="2189"/>
              <a:chExt cx="1479" cy="756"/>
            </a:xfrm>
          </p:grpSpPr>
          <p:sp>
            <p:nvSpPr>
              <p:cNvPr id="32" name="Rectangle 15"/>
              <p:cNvSpPr>
                <a:spLocks noChangeArrowheads="1"/>
              </p:cNvSpPr>
              <p:nvPr/>
            </p:nvSpPr>
            <p:spPr bwMode="auto">
              <a:xfrm>
                <a:off x="4549" y="2189"/>
                <a:ext cx="1140" cy="7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1800" b="1" dirty="0" smtClean="0">
                    <a:solidFill>
                      <a:srgbClr val="040E08"/>
                    </a:solidFill>
                    <a:latin typeface="Calibri" pitchFamily="34" charset="0"/>
                  </a:rPr>
                  <a:t>Ordination</a:t>
                </a:r>
              </a:p>
              <a:p>
                <a:pPr algn="ctr"/>
                <a:r>
                  <a:rPr lang="en-US" sz="1800" b="1" dirty="0" smtClean="0">
                    <a:solidFill>
                      <a:srgbClr val="040E08"/>
                    </a:solidFill>
                    <a:latin typeface="Calibri" pitchFamily="34" charset="0"/>
                  </a:rPr>
                  <a:t>Education</a:t>
                </a:r>
              </a:p>
              <a:p>
                <a:pPr algn="ctr"/>
                <a:r>
                  <a:rPr lang="en-US" sz="1800" b="1" dirty="0" smtClean="0">
                    <a:solidFill>
                      <a:srgbClr val="040E08"/>
                    </a:solidFill>
                    <a:latin typeface="Calibri" pitchFamily="34" charset="0"/>
                  </a:rPr>
                  <a:t>Credentialing</a:t>
                </a:r>
              </a:p>
              <a:p>
                <a:r>
                  <a:rPr lang="en-US" b="1" dirty="0" smtClean="0">
                    <a:solidFill>
                      <a:srgbClr val="040E08"/>
                    </a:solidFill>
                    <a:latin typeface="Calibri" pitchFamily="34" charset="0"/>
                  </a:rPr>
                  <a:t>Board Resources</a:t>
                </a:r>
                <a:endParaRPr lang="en-US" sz="1800" b="1" dirty="0">
                  <a:solidFill>
                    <a:srgbClr val="040E08"/>
                  </a:solidFill>
                  <a:latin typeface="Calibri" pitchFamily="34" charset="0"/>
                </a:endParaRPr>
              </a:p>
            </p:txBody>
          </p:sp>
          <p:cxnSp>
            <p:nvCxnSpPr>
              <p:cNvPr id="33" name="AutoShape 50"/>
              <p:cNvCxnSpPr>
                <a:cxnSpLocks noChangeShapeType="1"/>
              </p:cNvCxnSpPr>
              <p:nvPr/>
            </p:nvCxnSpPr>
            <p:spPr bwMode="auto">
              <a:xfrm>
                <a:off x="4210" y="2248"/>
                <a:ext cx="582" cy="258"/>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grpSp>
          <p:nvGrpSpPr>
            <p:cNvPr id="34" name="Group 26"/>
            <p:cNvGrpSpPr>
              <a:grpSpLocks/>
            </p:cNvGrpSpPr>
            <p:nvPr/>
          </p:nvGrpSpPr>
          <p:grpSpPr bwMode="auto">
            <a:xfrm>
              <a:off x="4562959" y="4036807"/>
              <a:ext cx="2608263" cy="2649539"/>
              <a:chOff x="2364" y="2616"/>
              <a:chExt cx="1643" cy="1669"/>
            </a:xfrm>
          </p:grpSpPr>
          <p:sp>
            <p:nvSpPr>
              <p:cNvPr id="35" name="Rectangle 10"/>
              <p:cNvSpPr>
                <a:spLocks noChangeArrowheads="1"/>
              </p:cNvSpPr>
              <p:nvPr/>
            </p:nvSpPr>
            <p:spPr bwMode="auto">
              <a:xfrm>
                <a:off x="2364" y="3529"/>
                <a:ext cx="1095" cy="7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1800" b="1" dirty="0" smtClean="0">
                    <a:solidFill>
                      <a:srgbClr val="040E08"/>
                    </a:solidFill>
                    <a:latin typeface="Calibri" pitchFamily="34" charset="0"/>
                  </a:rPr>
                  <a:t>Encouragement,</a:t>
                </a:r>
              </a:p>
              <a:p>
                <a:pPr algn="ctr"/>
                <a:r>
                  <a:rPr lang="en-US" sz="1800" b="1" dirty="0" smtClean="0">
                    <a:solidFill>
                      <a:srgbClr val="040E08"/>
                    </a:solidFill>
                    <a:latin typeface="Calibri" pitchFamily="34" charset="0"/>
                  </a:rPr>
                  <a:t>Care, Nurture,</a:t>
                </a:r>
              </a:p>
              <a:p>
                <a:pPr algn="ctr"/>
                <a:r>
                  <a:rPr lang="en-US" sz="1800" b="1" dirty="0" smtClean="0">
                    <a:solidFill>
                      <a:srgbClr val="040E08"/>
                    </a:solidFill>
                    <a:latin typeface="Calibri" pitchFamily="34" charset="0"/>
                  </a:rPr>
                  <a:t>Advocacy,</a:t>
                </a:r>
              </a:p>
              <a:p>
                <a:pPr algn="ctr"/>
                <a:r>
                  <a:rPr lang="en-US" sz="1800" b="1" dirty="0" smtClean="0">
                    <a:solidFill>
                      <a:srgbClr val="040E08"/>
                    </a:solidFill>
                    <a:latin typeface="Calibri" pitchFamily="34" charset="0"/>
                  </a:rPr>
                  <a:t>Resourcing</a:t>
                </a:r>
                <a:endParaRPr lang="en-US" sz="1800" b="1" dirty="0">
                  <a:solidFill>
                    <a:srgbClr val="040E08"/>
                  </a:solidFill>
                  <a:latin typeface="Calibri" pitchFamily="34" charset="0"/>
                </a:endParaRPr>
              </a:p>
            </p:txBody>
          </p:sp>
          <p:cxnSp>
            <p:nvCxnSpPr>
              <p:cNvPr id="36" name="AutoShape 52"/>
              <p:cNvCxnSpPr>
                <a:cxnSpLocks noChangeShapeType="1"/>
                <a:endCxn id="46" idx="0"/>
              </p:cNvCxnSpPr>
              <p:nvPr/>
            </p:nvCxnSpPr>
            <p:spPr bwMode="auto">
              <a:xfrm rot="16200000" flipH="1">
                <a:off x="3191" y="2713"/>
                <a:ext cx="913" cy="719"/>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cxnSp>
          <p:nvCxnSpPr>
            <p:cNvPr id="42" name="AutoShape 52"/>
            <p:cNvCxnSpPr>
              <a:cxnSpLocks noChangeShapeType="1"/>
            </p:cNvCxnSpPr>
            <p:nvPr/>
          </p:nvCxnSpPr>
          <p:spPr bwMode="auto">
            <a:xfrm rot="16200000" flipH="1">
              <a:off x="4722333" y="4955770"/>
              <a:ext cx="917845" cy="529308"/>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nvGrpSpPr>
            <p:cNvPr id="43" name="Group 23"/>
            <p:cNvGrpSpPr>
              <a:grpSpLocks/>
            </p:cNvGrpSpPr>
            <p:nvPr/>
          </p:nvGrpSpPr>
          <p:grpSpPr bwMode="auto">
            <a:xfrm>
              <a:off x="6477000" y="1268412"/>
              <a:ext cx="1714503" cy="1093788"/>
              <a:chOff x="4033" y="711"/>
              <a:chExt cx="1080" cy="689"/>
            </a:xfrm>
          </p:grpSpPr>
          <p:sp>
            <p:nvSpPr>
              <p:cNvPr id="44" name="Rectangle 13"/>
              <p:cNvSpPr>
                <a:spLocks noChangeArrowheads="1"/>
              </p:cNvSpPr>
              <p:nvPr/>
            </p:nvSpPr>
            <p:spPr bwMode="auto">
              <a:xfrm>
                <a:off x="4033" y="711"/>
                <a:ext cx="1080"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1800" b="1" dirty="0" smtClean="0">
                    <a:solidFill>
                      <a:srgbClr val="000000"/>
                    </a:solidFill>
                    <a:latin typeface="Calibri" pitchFamily="34" charset="0"/>
                  </a:rPr>
                  <a:t>Calling of Clergy</a:t>
                </a:r>
                <a:endParaRPr lang="en-US" sz="1800" b="1" dirty="0">
                  <a:solidFill>
                    <a:srgbClr val="000000"/>
                  </a:solidFill>
                  <a:latin typeface="Calibri" pitchFamily="34" charset="0"/>
                </a:endParaRPr>
              </a:p>
            </p:txBody>
          </p:sp>
          <p:cxnSp>
            <p:nvCxnSpPr>
              <p:cNvPr id="45" name="AutoShape 52"/>
              <p:cNvCxnSpPr>
                <a:cxnSpLocks noChangeShapeType="1"/>
                <a:endCxn id="44" idx="2"/>
              </p:cNvCxnSpPr>
              <p:nvPr/>
            </p:nvCxnSpPr>
            <p:spPr bwMode="auto">
              <a:xfrm rot="5400000" flipH="1" flipV="1">
                <a:off x="4093" y="920"/>
                <a:ext cx="456" cy="503"/>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sp>
          <p:nvSpPr>
            <p:cNvPr id="46" name="Rectangle 10"/>
            <p:cNvSpPr>
              <a:spLocks noChangeArrowheads="1"/>
            </p:cNvSpPr>
            <p:nvPr/>
          </p:nvSpPr>
          <p:spPr bwMode="auto">
            <a:xfrm>
              <a:off x="6434138" y="5486404"/>
              <a:ext cx="1474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dirty="0" smtClean="0">
                  <a:solidFill>
                    <a:srgbClr val="040E08"/>
                  </a:solidFill>
                  <a:latin typeface="Calibri" pitchFamily="34" charset="0"/>
                </a:rPr>
                <a:t>Leadership</a:t>
              </a:r>
            </a:p>
            <a:p>
              <a:pPr algn="ctr"/>
              <a:r>
                <a:rPr lang="en-US" sz="1800" b="1" dirty="0" smtClean="0">
                  <a:solidFill>
                    <a:srgbClr val="040E08"/>
                  </a:solidFill>
                  <a:latin typeface="Calibri" pitchFamily="34" charset="0"/>
                </a:rPr>
                <a:t>Development</a:t>
              </a:r>
              <a:endParaRPr lang="en-US" sz="1800" b="1" dirty="0">
                <a:solidFill>
                  <a:srgbClr val="040E08"/>
                </a:solidFill>
                <a:latin typeface="Calibri" pitchFamily="34" charset="0"/>
              </a:endParaRPr>
            </a:p>
          </p:txBody>
        </p:sp>
        <p:sp>
          <p:nvSpPr>
            <p:cNvPr id="2" name="TextBox 1"/>
            <p:cNvSpPr txBox="1"/>
            <p:nvPr/>
          </p:nvSpPr>
          <p:spPr>
            <a:xfrm>
              <a:off x="3747529" y="-247412"/>
              <a:ext cx="1548814" cy="861774"/>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C00000"/>
                  </a:solidFill>
                </a:rPr>
                <a:t>             </a:t>
              </a:r>
              <a:r>
                <a:rPr lang="en-US" sz="3200" b="1" u="sng" dirty="0" smtClean="0">
                  <a:ln w="12700">
                    <a:solidFill>
                      <a:schemeClr val="tx2">
                        <a:satMod val="155000"/>
                      </a:schemeClr>
                    </a:solidFill>
                    <a:prstDash val="solid"/>
                  </a:ln>
                  <a:solidFill>
                    <a:srgbClr val="C00000"/>
                  </a:solidFill>
                  <a:effectLst>
                    <a:outerShdw blurRad="38100" dist="38100" dir="2700000" algn="tl">
                      <a:srgbClr val="000000">
                        <a:alpha val="43137"/>
                      </a:srgbClr>
                    </a:outerShdw>
                  </a:effectLst>
                </a:rPr>
                <a:t>GECD</a:t>
              </a:r>
              <a:endParaRPr lang="en-US" sz="3200" b="1" u="sng" dirty="0">
                <a:ln w="12700">
                  <a:solidFill>
                    <a:schemeClr val="tx2"/>
                  </a:solidFill>
                  <a:prstDash val="solid"/>
                </a:ln>
                <a:solidFill>
                  <a:srgbClr val="C00000"/>
                </a:solidFill>
                <a:effectLst>
                  <a:outerShdw blurRad="38100" dist="38100" dir="2700000" algn="tl">
                    <a:srgbClr val="000000">
                      <a:alpha val="43137"/>
                    </a:srgbClr>
                  </a:outerShdw>
                </a:effectLst>
              </a:endParaRPr>
            </a:p>
          </p:txBody>
        </p:sp>
      </p:grpSp>
      <p:sp>
        <p:nvSpPr>
          <p:cNvPr id="47" name="Oval 46"/>
          <p:cNvSpPr>
            <a:spLocks noChangeArrowheads="1"/>
          </p:cNvSpPr>
          <p:nvPr/>
        </p:nvSpPr>
        <p:spPr bwMode="auto">
          <a:xfrm>
            <a:off x="2902434" y="2993131"/>
            <a:ext cx="3276600" cy="1925843"/>
          </a:xfrm>
          <a:prstGeom prst="ellipse">
            <a:avLst/>
          </a:prstGeom>
          <a:solidFill>
            <a:srgbClr val="00B050">
              <a:alpha val="54117"/>
            </a:srgbClr>
          </a:solidFill>
          <a:ln w="57150" algn="in">
            <a:solidFill>
              <a:srgbClr val="000000"/>
            </a:solidFill>
            <a:round/>
            <a:headEnd/>
            <a:tailEnd/>
          </a:ln>
        </p:spPr>
        <p:txBody>
          <a:bodyPr lIns="36576" tIns="36576" rIns="36576" bIns="36576"/>
          <a:lstStyle/>
          <a:p>
            <a:endParaRPr lang="en-US" sz="2800" b="1" dirty="0" smtClean="0">
              <a:solidFill>
                <a:schemeClr val="bg1"/>
              </a:solidFill>
              <a:latin typeface="Arabic Typesetting" panose="03020402040406030203" pitchFamily="66" charset="-78"/>
              <a:cs typeface="Arabic Typesetting" panose="03020402040406030203" pitchFamily="66" charset="-78"/>
            </a:endParaRPr>
          </a:p>
          <a:p>
            <a:r>
              <a:rPr lang="en-US" sz="2800" b="1" dirty="0">
                <a:solidFill>
                  <a:schemeClr val="bg1"/>
                </a:solidFill>
                <a:latin typeface="Arabic Typesetting" panose="03020402040406030203" pitchFamily="66" charset="-78"/>
                <a:cs typeface="Arabic Typesetting" panose="03020402040406030203" pitchFamily="66" charset="-78"/>
              </a:rPr>
              <a:t> </a:t>
            </a:r>
            <a:r>
              <a:rPr lang="en-US" sz="2800" b="1" dirty="0" smtClean="0">
                <a:solidFill>
                  <a:schemeClr val="bg1"/>
                </a:solidFill>
                <a:latin typeface="Arabic Typesetting" panose="03020402040406030203" pitchFamily="66" charset="-78"/>
                <a:cs typeface="Arabic Typesetting" panose="03020402040406030203" pitchFamily="66" charset="-78"/>
              </a:rPr>
              <a:t>      </a:t>
            </a:r>
          </a:p>
          <a:p>
            <a:r>
              <a:rPr lang="en-US" sz="2800" b="1" dirty="0" smtClean="0">
                <a:solidFill>
                  <a:schemeClr val="bg1"/>
                </a:solidFill>
                <a:latin typeface="Arabic Typesetting" panose="03020402040406030203" pitchFamily="66" charset="-78"/>
                <a:cs typeface="Arabic Typesetting" panose="03020402040406030203" pitchFamily="66" charset="-78"/>
              </a:rPr>
              <a:t>      </a:t>
            </a:r>
            <a:r>
              <a:rPr lang="en-US" sz="3600" b="1" dirty="0" smtClean="0">
                <a:solidFill>
                  <a:schemeClr val="bg1"/>
                </a:solidFill>
                <a:latin typeface="Arabic Typesetting" panose="03020402040406030203" pitchFamily="66" charset="-78"/>
                <a:cs typeface="Arabic Typesetting" panose="03020402040406030203" pitchFamily="66" charset="-78"/>
              </a:rPr>
              <a:t>Local Church</a:t>
            </a:r>
            <a:endParaRPr lang="en-US" sz="3600" b="1"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71520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5105400" y="2514600"/>
            <a:ext cx="1782763" cy="349250"/>
          </a:xfrm>
          <a:prstGeom prst="rect">
            <a:avLst/>
          </a:prstGeom>
          <a:noFill/>
          <a:ln w="127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b="1">
                <a:solidFill>
                  <a:srgbClr val="002060"/>
                </a:solidFill>
              </a:rPr>
              <a:t>RECs/ICOSAC</a:t>
            </a:r>
            <a:endParaRPr lang="en-US" sz="1600" b="1">
              <a:solidFill>
                <a:srgbClr val="002060"/>
              </a:solidFill>
              <a:latin typeface="Times New Roman" pitchFamily="18" charset="0"/>
            </a:endParaRPr>
          </a:p>
        </p:txBody>
      </p:sp>
      <p:sp>
        <p:nvSpPr>
          <p:cNvPr id="14365" name="Text Box 4"/>
          <p:cNvSpPr txBox="1">
            <a:spLocks noChangeArrowheads="1"/>
          </p:cNvSpPr>
          <p:nvPr/>
        </p:nvSpPr>
        <p:spPr bwMode="auto">
          <a:xfrm>
            <a:off x="228600" y="708660"/>
            <a:ext cx="1927227" cy="502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no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s-ES" sz="1600" b="1" dirty="0" smtClean="0">
                <a:solidFill>
                  <a:srgbClr val="002060"/>
                </a:solidFill>
              </a:rPr>
              <a:t>Define</a:t>
            </a:r>
          </a:p>
          <a:p>
            <a:pPr>
              <a:spcBef>
                <a:spcPct val="50000"/>
              </a:spcBef>
            </a:pPr>
            <a:endParaRPr lang="es-ES" sz="1600" b="1" dirty="0" smtClean="0">
              <a:solidFill>
                <a:srgbClr val="002060"/>
              </a:solidFill>
            </a:endParaRPr>
          </a:p>
          <a:p>
            <a:pPr>
              <a:spcBef>
                <a:spcPct val="50000"/>
              </a:spcBef>
            </a:pPr>
            <a:endParaRPr lang="es-ES" sz="1600" b="1" dirty="0" smtClean="0">
              <a:solidFill>
                <a:srgbClr val="002060"/>
              </a:solidFill>
            </a:endParaRPr>
          </a:p>
          <a:p>
            <a:pPr>
              <a:spcBef>
                <a:spcPct val="50000"/>
              </a:spcBef>
            </a:pPr>
            <a:endParaRPr lang="es-ES" sz="1600" b="1" dirty="0" smtClean="0">
              <a:solidFill>
                <a:srgbClr val="002060"/>
              </a:solidFill>
            </a:endParaRPr>
          </a:p>
          <a:p>
            <a:pPr>
              <a:spcBef>
                <a:spcPct val="50000"/>
              </a:spcBef>
            </a:pPr>
            <a:r>
              <a:rPr lang="es-ES" sz="1600" b="1" dirty="0" err="1" smtClean="0">
                <a:solidFill>
                  <a:srgbClr val="002060"/>
                </a:solidFill>
              </a:rPr>
              <a:t>Validate</a:t>
            </a:r>
            <a:endParaRPr lang="es-ES" sz="1600" b="1" dirty="0" smtClean="0">
              <a:solidFill>
                <a:srgbClr val="002060"/>
              </a:solidFill>
            </a:endParaRPr>
          </a:p>
          <a:p>
            <a:pPr>
              <a:spcBef>
                <a:spcPct val="50000"/>
              </a:spcBef>
            </a:pPr>
            <a:endParaRPr lang="es-ES" sz="1600" b="1" dirty="0" smtClean="0">
              <a:solidFill>
                <a:srgbClr val="002060"/>
              </a:solidFill>
            </a:endParaRPr>
          </a:p>
          <a:p>
            <a:pPr>
              <a:spcBef>
                <a:spcPct val="50000"/>
              </a:spcBef>
            </a:pPr>
            <a:endParaRPr lang="es-ES" sz="1400" b="1" dirty="0" smtClean="0">
              <a:solidFill>
                <a:srgbClr val="002060"/>
              </a:solidFill>
            </a:endParaRPr>
          </a:p>
          <a:p>
            <a:pPr>
              <a:spcBef>
                <a:spcPct val="50000"/>
              </a:spcBef>
            </a:pPr>
            <a:r>
              <a:rPr lang="es-ES" sz="1600" b="1" dirty="0" err="1" smtClean="0">
                <a:solidFill>
                  <a:srgbClr val="002060"/>
                </a:solidFill>
              </a:rPr>
              <a:t>Contextualize</a:t>
            </a:r>
            <a:endParaRPr lang="es-ES" sz="1600" b="1" dirty="0" smtClean="0">
              <a:solidFill>
                <a:srgbClr val="002060"/>
              </a:solidFill>
            </a:endParaRPr>
          </a:p>
          <a:p>
            <a:pPr>
              <a:spcBef>
                <a:spcPct val="50000"/>
              </a:spcBef>
            </a:pPr>
            <a:endParaRPr lang="es-ES" sz="1600" b="1" dirty="0" smtClean="0">
              <a:solidFill>
                <a:srgbClr val="002060"/>
              </a:solidFill>
            </a:endParaRPr>
          </a:p>
          <a:p>
            <a:pPr>
              <a:spcBef>
                <a:spcPct val="50000"/>
              </a:spcBef>
            </a:pPr>
            <a:endParaRPr lang="es-ES" sz="1600" b="1" dirty="0" smtClean="0">
              <a:solidFill>
                <a:srgbClr val="002060"/>
              </a:solidFill>
            </a:endParaRPr>
          </a:p>
          <a:p>
            <a:pPr>
              <a:spcBef>
                <a:spcPct val="50000"/>
              </a:spcBef>
            </a:pPr>
            <a:r>
              <a:rPr lang="es-ES" sz="1600" b="1" dirty="0" err="1" smtClean="0">
                <a:solidFill>
                  <a:srgbClr val="002060"/>
                </a:solidFill>
              </a:rPr>
              <a:t>Implement</a:t>
            </a:r>
            <a:endParaRPr lang="es-ES" sz="1600" b="1" dirty="0" smtClean="0">
              <a:solidFill>
                <a:srgbClr val="002060"/>
              </a:solidFill>
            </a:endParaRPr>
          </a:p>
          <a:p>
            <a:pPr>
              <a:spcBef>
                <a:spcPct val="50000"/>
              </a:spcBef>
            </a:pPr>
            <a:endParaRPr lang="es-ES" sz="1400" b="1" dirty="0" smtClean="0">
              <a:solidFill>
                <a:srgbClr val="002060"/>
              </a:solidFill>
            </a:endParaRPr>
          </a:p>
          <a:p>
            <a:pPr>
              <a:spcBef>
                <a:spcPct val="50000"/>
              </a:spcBef>
            </a:pPr>
            <a:endParaRPr lang="es-ES" sz="1200" b="1" dirty="0" smtClean="0">
              <a:solidFill>
                <a:srgbClr val="002060"/>
              </a:solidFill>
            </a:endParaRPr>
          </a:p>
          <a:p>
            <a:pPr>
              <a:spcBef>
                <a:spcPct val="50000"/>
              </a:spcBef>
            </a:pPr>
            <a:r>
              <a:rPr lang="es-ES" sz="1600" b="1" dirty="0" err="1" smtClean="0">
                <a:solidFill>
                  <a:srgbClr val="002060"/>
                </a:solidFill>
              </a:rPr>
              <a:t>Deliver</a:t>
            </a:r>
            <a:endParaRPr lang="es-ES" sz="1600" b="1" dirty="0" smtClean="0">
              <a:solidFill>
                <a:srgbClr val="002060"/>
              </a:solidFill>
            </a:endParaRPr>
          </a:p>
        </p:txBody>
      </p:sp>
      <p:sp>
        <p:nvSpPr>
          <p:cNvPr id="215049" name="Text Box 9"/>
          <p:cNvSpPr txBox="1">
            <a:spLocks noChangeArrowheads="1"/>
          </p:cNvSpPr>
          <p:nvPr/>
        </p:nvSpPr>
        <p:spPr bwMode="auto">
          <a:xfrm>
            <a:off x="3503613" y="3200400"/>
            <a:ext cx="1709737" cy="349250"/>
          </a:xfrm>
          <a:prstGeom prst="rect">
            <a:avLst/>
          </a:prstGeom>
          <a:noFill/>
          <a:ln w="127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b="1" dirty="0">
                <a:solidFill>
                  <a:srgbClr val="002060"/>
                </a:solidFill>
              </a:rPr>
              <a:t>REC/RCOSAC</a:t>
            </a:r>
          </a:p>
        </p:txBody>
      </p:sp>
      <p:sp>
        <p:nvSpPr>
          <p:cNvPr id="215050" name="Text Box 10"/>
          <p:cNvSpPr txBox="1">
            <a:spLocks noChangeArrowheads="1"/>
          </p:cNvSpPr>
          <p:nvPr/>
        </p:nvSpPr>
        <p:spPr bwMode="auto">
          <a:xfrm>
            <a:off x="7161213" y="3200400"/>
            <a:ext cx="1709737" cy="349250"/>
          </a:xfrm>
          <a:prstGeom prst="rect">
            <a:avLst/>
          </a:prstGeom>
          <a:noFill/>
          <a:ln w="127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600" b="1">
                <a:solidFill>
                  <a:srgbClr val="002060"/>
                </a:solidFill>
              </a:rPr>
              <a:t>REC/RCOSAC</a:t>
            </a:r>
          </a:p>
        </p:txBody>
      </p:sp>
      <p:sp>
        <p:nvSpPr>
          <p:cNvPr id="215051" name="Text Box 11"/>
          <p:cNvSpPr txBox="1">
            <a:spLocks noChangeArrowheads="1"/>
          </p:cNvSpPr>
          <p:nvPr/>
        </p:nvSpPr>
        <p:spPr bwMode="auto">
          <a:xfrm>
            <a:off x="2086681" y="4196348"/>
            <a:ext cx="2448107" cy="338554"/>
          </a:xfrm>
          <a:prstGeom prst="rect">
            <a:avLst/>
          </a:prstGeom>
          <a:noFill/>
          <a:ln w="127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s-ES" sz="1600" b="1" dirty="0" err="1" smtClean="0">
                <a:solidFill>
                  <a:srgbClr val="002060"/>
                </a:solidFill>
              </a:rPr>
              <a:t>Education</a:t>
            </a:r>
            <a:r>
              <a:rPr lang="es-ES" sz="1600" b="1" dirty="0" smtClean="0">
                <a:solidFill>
                  <a:srgbClr val="002060"/>
                </a:solidFill>
              </a:rPr>
              <a:t> </a:t>
            </a:r>
            <a:r>
              <a:rPr lang="es-ES" sz="1600" b="1" dirty="0" err="1" smtClean="0">
                <a:solidFill>
                  <a:srgbClr val="002060"/>
                </a:solidFill>
              </a:rPr>
              <a:t>Provider</a:t>
            </a:r>
            <a:endParaRPr lang="es-ES" sz="1600" b="1" dirty="0">
              <a:solidFill>
                <a:srgbClr val="002060"/>
              </a:solidFill>
            </a:endParaRPr>
          </a:p>
        </p:txBody>
      </p:sp>
      <p:sp>
        <p:nvSpPr>
          <p:cNvPr id="215052" name="Text Box 12"/>
          <p:cNvSpPr txBox="1">
            <a:spLocks noChangeArrowheads="1"/>
          </p:cNvSpPr>
          <p:nvPr/>
        </p:nvSpPr>
        <p:spPr bwMode="auto">
          <a:xfrm>
            <a:off x="4710570" y="4196348"/>
            <a:ext cx="2448107" cy="338554"/>
          </a:xfrm>
          <a:prstGeom prst="rect">
            <a:avLst/>
          </a:prstGeom>
          <a:noFill/>
          <a:ln w="127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s-ES" sz="1600" b="1" dirty="0" err="1" smtClean="0">
                <a:solidFill>
                  <a:srgbClr val="002060"/>
                </a:solidFill>
              </a:rPr>
              <a:t>Education</a:t>
            </a:r>
            <a:r>
              <a:rPr lang="es-ES" sz="1600" b="1" dirty="0" smtClean="0">
                <a:solidFill>
                  <a:srgbClr val="002060"/>
                </a:solidFill>
              </a:rPr>
              <a:t> </a:t>
            </a:r>
            <a:r>
              <a:rPr lang="es-ES" sz="1600" b="1" dirty="0" err="1" smtClean="0">
                <a:solidFill>
                  <a:srgbClr val="002060"/>
                </a:solidFill>
              </a:rPr>
              <a:t>Provider</a:t>
            </a:r>
            <a:endParaRPr lang="es-ES" sz="1600" b="1" dirty="0">
              <a:solidFill>
                <a:srgbClr val="002060"/>
              </a:solidFill>
            </a:endParaRPr>
          </a:p>
        </p:txBody>
      </p:sp>
      <p:sp>
        <p:nvSpPr>
          <p:cNvPr id="215053" name="Text Box 13"/>
          <p:cNvSpPr txBox="1">
            <a:spLocks noChangeArrowheads="1"/>
          </p:cNvSpPr>
          <p:nvPr/>
        </p:nvSpPr>
        <p:spPr bwMode="auto">
          <a:xfrm>
            <a:off x="2498725" y="5243513"/>
            <a:ext cx="1158875" cy="349250"/>
          </a:xfrm>
          <a:prstGeom prst="rect">
            <a:avLst/>
          </a:prstGeom>
          <a:noFill/>
          <a:ln w="127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s-ES" sz="1600" b="1" smtClean="0">
                <a:solidFill>
                  <a:srgbClr val="002060"/>
                </a:solidFill>
              </a:rPr>
              <a:t>Campus</a:t>
            </a:r>
            <a:endParaRPr lang="es-ES" sz="1600" b="1">
              <a:solidFill>
                <a:srgbClr val="002060"/>
              </a:solidFill>
            </a:endParaRPr>
          </a:p>
        </p:txBody>
      </p:sp>
      <p:sp>
        <p:nvSpPr>
          <p:cNvPr id="215054" name="Text Box 14"/>
          <p:cNvSpPr txBox="1">
            <a:spLocks noChangeArrowheads="1"/>
          </p:cNvSpPr>
          <p:nvPr/>
        </p:nvSpPr>
        <p:spPr bwMode="auto">
          <a:xfrm>
            <a:off x="3810000" y="5257800"/>
            <a:ext cx="1317625" cy="349250"/>
          </a:xfrm>
          <a:prstGeom prst="rect">
            <a:avLst/>
          </a:prstGeom>
          <a:noFill/>
          <a:ln w="127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s-ES" sz="1600" b="1" smtClean="0">
                <a:solidFill>
                  <a:srgbClr val="002060"/>
                </a:solidFill>
              </a:rPr>
              <a:t>Extensión</a:t>
            </a:r>
            <a:endParaRPr lang="es-ES" sz="1600" b="1">
              <a:solidFill>
                <a:srgbClr val="002060"/>
              </a:solidFill>
            </a:endParaRPr>
          </a:p>
        </p:txBody>
      </p:sp>
      <p:sp>
        <p:nvSpPr>
          <p:cNvPr id="215055" name="Text Box 15"/>
          <p:cNvSpPr txBox="1">
            <a:spLocks noChangeArrowheads="1"/>
          </p:cNvSpPr>
          <p:nvPr/>
        </p:nvSpPr>
        <p:spPr bwMode="auto">
          <a:xfrm>
            <a:off x="6705600" y="5257800"/>
            <a:ext cx="1905000" cy="349250"/>
          </a:xfrm>
          <a:prstGeom prst="rect">
            <a:avLst/>
          </a:prstGeom>
          <a:noFill/>
          <a:ln w="127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s-ES" sz="1600" b="1" dirty="0" err="1" smtClean="0">
                <a:solidFill>
                  <a:srgbClr val="002060"/>
                </a:solidFill>
              </a:rPr>
              <a:t>Individualized</a:t>
            </a:r>
            <a:endParaRPr lang="es-ES" sz="1600" b="1" dirty="0">
              <a:solidFill>
                <a:srgbClr val="002060"/>
              </a:solidFill>
            </a:endParaRPr>
          </a:p>
        </p:txBody>
      </p:sp>
      <p:cxnSp>
        <p:nvCxnSpPr>
          <p:cNvPr id="215056" name="AutoShape 16"/>
          <p:cNvCxnSpPr>
            <a:cxnSpLocks noChangeShapeType="1"/>
            <a:stCxn id="14363" idx="2"/>
            <a:endCxn id="215071" idx="0"/>
          </p:cNvCxnSpPr>
          <p:nvPr/>
        </p:nvCxnSpPr>
        <p:spPr bwMode="auto">
          <a:xfrm>
            <a:off x="5805893" y="1676400"/>
            <a:ext cx="99607" cy="228600"/>
          </a:xfrm>
          <a:prstGeom prst="straightConnector1">
            <a:avLst/>
          </a:prstGeom>
          <a:noFill/>
          <a:ln w="12700" cap="sq">
            <a:solidFill>
              <a:srgbClr val="00206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57" name="AutoShape 17"/>
          <p:cNvCxnSpPr>
            <a:cxnSpLocks noChangeShapeType="1"/>
          </p:cNvCxnSpPr>
          <p:nvPr/>
        </p:nvCxnSpPr>
        <p:spPr bwMode="auto">
          <a:xfrm rot="5400000">
            <a:off x="5010150" y="2212975"/>
            <a:ext cx="336550" cy="1638300"/>
          </a:xfrm>
          <a:prstGeom prst="bentConnector3">
            <a:avLst>
              <a:gd name="adj1" fmla="val 50000"/>
            </a:avLst>
          </a:prstGeom>
          <a:noFill/>
          <a:ln w="12700" cap="sq">
            <a:solidFill>
              <a:srgbClr val="00206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58" name="AutoShape 18"/>
          <p:cNvCxnSpPr>
            <a:cxnSpLocks noChangeShapeType="1"/>
            <a:stCxn id="215042" idx="2"/>
            <a:endCxn id="215050" idx="0"/>
          </p:cNvCxnSpPr>
          <p:nvPr/>
        </p:nvCxnSpPr>
        <p:spPr bwMode="auto">
          <a:xfrm rot="16200000" flipH="1">
            <a:off x="6838950" y="2022475"/>
            <a:ext cx="336550" cy="2019300"/>
          </a:xfrm>
          <a:prstGeom prst="bentConnector3">
            <a:avLst>
              <a:gd name="adj1" fmla="val 50000"/>
            </a:avLst>
          </a:prstGeom>
          <a:noFill/>
          <a:ln w="12700" cap="sq">
            <a:solidFill>
              <a:srgbClr val="00206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59" name="AutoShape 19"/>
          <p:cNvCxnSpPr>
            <a:cxnSpLocks noChangeShapeType="1"/>
            <a:stCxn id="215049" idx="2"/>
            <a:endCxn id="215051" idx="0"/>
          </p:cNvCxnSpPr>
          <p:nvPr/>
        </p:nvCxnSpPr>
        <p:spPr bwMode="auto">
          <a:xfrm rot="5400000">
            <a:off x="3511260" y="3349126"/>
            <a:ext cx="646698" cy="1047747"/>
          </a:xfrm>
          <a:prstGeom prst="bentConnector3">
            <a:avLst>
              <a:gd name="adj1" fmla="val 50000"/>
            </a:avLst>
          </a:prstGeom>
          <a:noFill/>
          <a:ln w="12700" cap="sq">
            <a:solidFill>
              <a:srgbClr val="00206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60" name="AutoShape 20"/>
          <p:cNvCxnSpPr>
            <a:cxnSpLocks noChangeShapeType="1"/>
            <a:stCxn id="215049" idx="2"/>
            <a:endCxn id="215052" idx="0"/>
          </p:cNvCxnSpPr>
          <p:nvPr/>
        </p:nvCxnSpPr>
        <p:spPr bwMode="auto">
          <a:xfrm rot="16200000" flipH="1">
            <a:off x="4823204" y="3084928"/>
            <a:ext cx="646698" cy="1576142"/>
          </a:xfrm>
          <a:prstGeom prst="bentConnector3">
            <a:avLst>
              <a:gd name="adj1" fmla="val 50000"/>
            </a:avLst>
          </a:prstGeom>
          <a:noFill/>
          <a:ln w="12700" cap="sq">
            <a:solidFill>
              <a:srgbClr val="00206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61" name="AutoShape 21"/>
          <p:cNvCxnSpPr>
            <a:cxnSpLocks noChangeShapeType="1"/>
            <a:stCxn id="215051" idx="2"/>
            <a:endCxn id="215053" idx="0"/>
          </p:cNvCxnSpPr>
          <p:nvPr/>
        </p:nvCxnSpPr>
        <p:spPr bwMode="auto">
          <a:xfrm rot="5400000">
            <a:off x="2840144" y="4772921"/>
            <a:ext cx="708611" cy="232572"/>
          </a:xfrm>
          <a:prstGeom prst="bentConnector3">
            <a:avLst>
              <a:gd name="adj1" fmla="val 50000"/>
            </a:avLst>
          </a:prstGeom>
          <a:noFill/>
          <a:ln w="12700" cap="sq">
            <a:solidFill>
              <a:srgbClr val="00206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62" name="AutoShape 22"/>
          <p:cNvCxnSpPr>
            <a:cxnSpLocks noChangeShapeType="1"/>
            <a:stCxn id="215051" idx="2"/>
            <a:endCxn id="215054" idx="0"/>
          </p:cNvCxnSpPr>
          <p:nvPr/>
        </p:nvCxnSpPr>
        <p:spPr bwMode="auto">
          <a:xfrm rot="16200000" flipH="1">
            <a:off x="3528325" y="4317312"/>
            <a:ext cx="722898" cy="1158078"/>
          </a:xfrm>
          <a:prstGeom prst="bentConnector3">
            <a:avLst>
              <a:gd name="adj1" fmla="val 50000"/>
            </a:avLst>
          </a:prstGeom>
          <a:noFill/>
          <a:ln w="12700" cap="sq">
            <a:solidFill>
              <a:srgbClr val="00206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63" name="AutoShape 23"/>
          <p:cNvCxnSpPr>
            <a:cxnSpLocks noChangeShapeType="1"/>
            <a:stCxn id="215051" idx="2"/>
            <a:endCxn id="215055" idx="0"/>
          </p:cNvCxnSpPr>
          <p:nvPr/>
        </p:nvCxnSpPr>
        <p:spPr bwMode="auto">
          <a:xfrm rot="16200000" flipH="1">
            <a:off x="5122968" y="2722668"/>
            <a:ext cx="722898" cy="4347365"/>
          </a:xfrm>
          <a:prstGeom prst="bentConnector3">
            <a:avLst>
              <a:gd name="adj1" fmla="val 50000"/>
            </a:avLst>
          </a:prstGeom>
          <a:noFill/>
          <a:ln w="12700" cap="sq">
            <a:solidFill>
              <a:srgbClr val="00206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5064" name="Group 24"/>
          <p:cNvGrpSpPr>
            <a:grpSpLocks/>
          </p:cNvGrpSpPr>
          <p:nvPr/>
        </p:nvGrpSpPr>
        <p:grpSpPr bwMode="auto">
          <a:xfrm>
            <a:off x="3503613" y="381000"/>
            <a:ext cx="4573587" cy="1295400"/>
            <a:chOff x="2430" y="240"/>
            <a:chExt cx="2658" cy="816"/>
          </a:xfrm>
        </p:grpSpPr>
        <p:sp>
          <p:nvSpPr>
            <p:cNvPr id="14361" name="Text Box 25"/>
            <p:cNvSpPr txBox="1">
              <a:spLocks noChangeArrowheads="1"/>
            </p:cNvSpPr>
            <p:nvPr/>
          </p:nvSpPr>
          <p:spPr bwMode="auto">
            <a:xfrm>
              <a:off x="2430" y="289"/>
              <a:ext cx="856" cy="737"/>
            </a:xfrm>
            <a:prstGeom prst="rect">
              <a:avLst/>
            </a:prstGeom>
            <a:noFill/>
            <a:ln w="12700"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s-ES" sz="1600" b="1" i="1" dirty="0" smtClean="0">
                  <a:solidFill>
                    <a:srgbClr val="002060"/>
                  </a:solidFill>
                </a:rPr>
                <a:t>Manual</a:t>
              </a:r>
              <a:endParaRPr lang="es-ES" sz="1600" i="1" dirty="0" smtClean="0">
                <a:solidFill>
                  <a:srgbClr val="002060"/>
                </a:solidFill>
              </a:endParaRPr>
            </a:p>
            <a:p>
              <a:pPr>
                <a:spcBef>
                  <a:spcPct val="50000"/>
                </a:spcBef>
              </a:pPr>
              <a:r>
                <a:rPr lang="es-ES" sz="1200" i="1" dirty="0" smtClean="0">
                  <a:solidFill>
                    <a:srgbClr val="002060"/>
                  </a:solidFill>
                </a:rPr>
                <a:t>  - Be, </a:t>
              </a:r>
              <a:r>
                <a:rPr lang="es-ES" sz="1200" i="1" dirty="0" err="1" smtClean="0">
                  <a:solidFill>
                    <a:srgbClr val="002060"/>
                  </a:solidFill>
                </a:rPr>
                <a:t>Know</a:t>
              </a:r>
              <a:r>
                <a:rPr lang="es-ES" sz="1200" i="1" dirty="0" smtClean="0">
                  <a:solidFill>
                    <a:srgbClr val="002060"/>
                  </a:solidFill>
                </a:rPr>
                <a:t>, Do</a:t>
              </a:r>
              <a:endParaRPr lang="es-ES" sz="1200" dirty="0" smtClean="0">
                <a:solidFill>
                  <a:srgbClr val="002060"/>
                </a:solidFill>
              </a:endParaRPr>
            </a:p>
            <a:p>
              <a:pPr>
                <a:spcBef>
                  <a:spcPct val="50000"/>
                </a:spcBef>
              </a:pPr>
              <a:r>
                <a:rPr lang="es-ES" sz="1200" dirty="0" smtClean="0">
                  <a:solidFill>
                    <a:srgbClr val="002060"/>
                  </a:solidFill>
                </a:rPr>
                <a:t>  - 4 </a:t>
              </a:r>
              <a:r>
                <a:rPr lang="es-ES" sz="1200" dirty="0" err="1" smtClean="0">
                  <a:solidFill>
                    <a:srgbClr val="002060"/>
                  </a:solidFill>
                </a:rPr>
                <a:t>C’s</a:t>
              </a:r>
              <a:endParaRPr lang="es-ES" sz="1200" dirty="0" smtClean="0">
                <a:solidFill>
                  <a:srgbClr val="002060"/>
                </a:solidFill>
              </a:endParaRPr>
            </a:p>
            <a:p>
              <a:pPr>
                <a:spcBef>
                  <a:spcPct val="50000"/>
                </a:spcBef>
              </a:pPr>
              <a:r>
                <a:rPr lang="es-ES" sz="1200" dirty="0" smtClean="0">
                  <a:solidFill>
                    <a:srgbClr val="002060"/>
                  </a:solidFill>
                </a:rPr>
                <a:t>  - </a:t>
              </a:r>
              <a:r>
                <a:rPr lang="es-ES" sz="1200" dirty="0" err="1" smtClean="0">
                  <a:solidFill>
                    <a:srgbClr val="002060"/>
                  </a:solidFill>
                </a:rPr>
                <a:t>Partnership</a:t>
              </a:r>
              <a:endParaRPr lang="es-ES" sz="1600" i="1" dirty="0">
                <a:solidFill>
                  <a:srgbClr val="002060"/>
                </a:solidFill>
              </a:endParaRPr>
            </a:p>
          </p:txBody>
        </p:sp>
        <p:sp>
          <p:nvSpPr>
            <p:cNvPr id="14362" name="Text Box 26"/>
            <p:cNvSpPr txBox="1">
              <a:spLocks noChangeArrowheads="1"/>
            </p:cNvSpPr>
            <p:nvPr/>
          </p:nvSpPr>
          <p:spPr bwMode="auto">
            <a:xfrm>
              <a:off x="3627" y="260"/>
              <a:ext cx="1461" cy="77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endParaRPr lang="es-ES" sz="1200" dirty="0" smtClean="0">
                <a:solidFill>
                  <a:srgbClr val="002060"/>
                </a:solidFill>
              </a:endParaRPr>
            </a:p>
            <a:p>
              <a:pPr algn="ctr">
                <a:spcBef>
                  <a:spcPct val="50000"/>
                </a:spcBef>
              </a:pPr>
              <a:r>
                <a:rPr lang="es-ES" sz="1600" b="1" dirty="0" smtClean="0">
                  <a:solidFill>
                    <a:srgbClr val="002060"/>
                  </a:solidFill>
                </a:rPr>
                <a:t>Curse of </a:t>
              </a:r>
              <a:r>
                <a:rPr lang="es-ES" sz="1600" b="1" dirty="0" err="1" smtClean="0">
                  <a:solidFill>
                    <a:srgbClr val="002060"/>
                  </a:solidFill>
                </a:rPr>
                <a:t>Study</a:t>
              </a:r>
              <a:endParaRPr lang="es-ES" sz="1600" b="1" dirty="0" smtClean="0">
                <a:solidFill>
                  <a:srgbClr val="002060"/>
                </a:solidFill>
              </a:endParaRPr>
            </a:p>
            <a:p>
              <a:pPr algn="ctr">
                <a:spcBef>
                  <a:spcPct val="50000"/>
                </a:spcBef>
              </a:pPr>
              <a:endParaRPr lang="es-ES" sz="1200" dirty="0" smtClean="0">
                <a:solidFill>
                  <a:srgbClr val="002060"/>
                </a:solidFill>
              </a:endParaRPr>
            </a:p>
            <a:p>
              <a:pPr algn="ctr">
                <a:spcBef>
                  <a:spcPct val="50000"/>
                </a:spcBef>
              </a:pPr>
              <a:endParaRPr lang="es-ES" sz="1400" b="1" dirty="0">
                <a:solidFill>
                  <a:srgbClr val="002060"/>
                </a:solidFill>
              </a:endParaRPr>
            </a:p>
          </p:txBody>
        </p:sp>
        <p:sp>
          <p:nvSpPr>
            <p:cNvPr id="14363" name="Rectangle 27"/>
            <p:cNvSpPr>
              <a:spLocks noChangeArrowheads="1"/>
            </p:cNvSpPr>
            <p:nvPr/>
          </p:nvSpPr>
          <p:spPr bwMode="auto">
            <a:xfrm>
              <a:off x="2448" y="240"/>
              <a:ext cx="2640" cy="816"/>
            </a:xfrm>
            <a:prstGeom prst="rect">
              <a:avLst/>
            </a:prstGeom>
            <a:noFill/>
            <a:ln w="28575" cap="sq">
              <a:solidFill>
                <a:srgbClr val="00206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latin typeface="Verdana" pitchFamily="34" charset="0"/>
              </a:endParaRPr>
            </a:p>
          </p:txBody>
        </p:sp>
        <p:sp>
          <p:nvSpPr>
            <p:cNvPr id="14364" name="Line 28"/>
            <p:cNvSpPr>
              <a:spLocks noChangeShapeType="1"/>
            </p:cNvSpPr>
            <p:nvPr/>
          </p:nvSpPr>
          <p:spPr bwMode="auto">
            <a:xfrm>
              <a:off x="3627" y="240"/>
              <a:ext cx="0" cy="816"/>
            </a:xfrm>
            <a:prstGeom prst="line">
              <a:avLst/>
            </a:prstGeom>
            <a:noFill/>
            <a:ln w="12700">
              <a:solidFill>
                <a:srgbClr val="002060"/>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latin typeface="Verdana" pitchFamily="34" charset="0"/>
              </a:endParaRPr>
            </a:p>
          </p:txBody>
        </p:sp>
      </p:grpSp>
      <p:sp>
        <p:nvSpPr>
          <p:cNvPr id="215069" name="Text Box 29"/>
          <p:cNvSpPr txBox="1">
            <a:spLocks noChangeArrowheads="1"/>
          </p:cNvSpPr>
          <p:nvPr/>
        </p:nvSpPr>
        <p:spPr bwMode="auto">
          <a:xfrm>
            <a:off x="5257800" y="5257800"/>
            <a:ext cx="1295400" cy="346075"/>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s-ES" sz="1600" b="1" dirty="0" smtClean="0">
                <a:solidFill>
                  <a:srgbClr val="002060"/>
                </a:solidFill>
              </a:rPr>
              <a:t>Online</a:t>
            </a:r>
            <a:endParaRPr lang="es-ES" sz="1600" b="1" dirty="0">
              <a:solidFill>
                <a:srgbClr val="002060"/>
              </a:solidFill>
            </a:endParaRPr>
          </a:p>
        </p:txBody>
      </p:sp>
      <p:cxnSp>
        <p:nvCxnSpPr>
          <p:cNvPr id="215070" name="AutoShape 30"/>
          <p:cNvCxnSpPr>
            <a:cxnSpLocks noChangeShapeType="1"/>
            <a:stCxn id="215051" idx="2"/>
            <a:endCxn id="215069" idx="0"/>
          </p:cNvCxnSpPr>
          <p:nvPr/>
        </p:nvCxnSpPr>
        <p:spPr bwMode="auto">
          <a:xfrm rot="16200000" flipH="1">
            <a:off x="4246668" y="3598968"/>
            <a:ext cx="722898" cy="2594765"/>
          </a:xfrm>
          <a:prstGeom prst="bentConnector3">
            <a:avLst>
              <a:gd name="adj1" fmla="val 50000"/>
            </a:avLst>
          </a:prstGeom>
          <a:noFill/>
          <a:ln w="9525">
            <a:solidFill>
              <a:srgbClr val="00206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071" name="Rectangle 31"/>
          <p:cNvSpPr>
            <a:spLocks noChangeArrowheads="1"/>
          </p:cNvSpPr>
          <p:nvPr/>
        </p:nvSpPr>
        <p:spPr bwMode="auto">
          <a:xfrm>
            <a:off x="4648200" y="1905000"/>
            <a:ext cx="2514600" cy="349250"/>
          </a:xfrm>
          <a:prstGeom prst="rect">
            <a:avLst/>
          </a:prstGeom>
          <a:noFill/>
          <a:ln w="127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dirty="0" smtClean="0">
                <a:solidFill>
                  <a:srgbClr val="002060"/>
                </a:solidFill>
                <a:latin typeface="Verdana" pitchFamily="34" charset="0"/>
              </a:rPr>
              <a:t>BGS/General Board</a:t>
            </a:r>
            <a:endParaRPr lang="en-US" sz="1600" b="1" dirty="0">
              <a:solidFill>
                <a:srgbClr val="002060"/>
              </a:solidFill>
              <a:latin typeface="Verdana" pitchFamily="34" charset="0"/>
            </a:endParaRPr>
          </a:p>
        </p:txBody>
      </p:sp>
      <p:cxnSp>
        <p:nvCxnSpPr>
          <p:cNvPr id="215073" name="AutoShape 33"/>
          <p:cNvCxnSpPr>
            <a:cxnSpLocks noChangeShapeType="1"/>
          </p:cNvCxnSpPr>
          <p:nvPr/>
        </p:nvCxnSpPr>
        <p:spPr bwMode="auto">
          <a:xfrm flipH="1">
            <a:off x="5867400" y="2286000"/>
            <a:ext cx="76200" cy="214313"/>
          </a:xfrm>
          <a:prstGeom prst="straightConnector1">
            <a:avLst/>
          </a:prstGeom>
          <a:noFill/>
          <a:ln w="12700" cap="sq">
            <a:solidFill>
              <a:srgbClr val="00206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470135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228600"/>
            <a:ext cx="7315200" cy="1415772"/>
          </a:xfrm>
          <a:prstGeom prst="rect">
            <a:avLst/>
          </a:prstGeom>
          <a:solidFill>
            <a:schemeClr val="tx1">
              <a:alpha val="35000"/>
            </a:schemeClr>
          </a:solidFill>
          <a:effectLst>
            <a:softEdge rad="127000"/>
          </a:effectLst>
        </p:spPr>
        <p:txBody>
          <a:bodyPr wrap="square" rtlCol="0">
            <a:spAutoFit/>
          </a:bodyPr>
          <a:lstStyle/>
          <a:p>
            <a:pPr eaLnBrk="1" fontAlgn="auto" hangingPunct="1">
              <a:spcBef>
                <a:spcPts val="0"/>
              </a:spcBef>
              <a:spcAft>
                <a:spcPts val="0"/>
              </a:spcAft>
            </a:pPr>
            <a:endParaRPr lang="en-US" sz="2000" dirty="0" smtClean="0">
              <a:solidFill>
                <a:srgbClr val="FFFF00"/>
              </a:solidFill>
              <a:latin typeface="Calibri"/>
              <a:cs typeface="Times New Roman" panose="02020603050405020304" pitchFamily="18" charset="0"/>
            </a:endParaRPr>
          </a:p>
          <a:p>
            <a:pPr algn="ctr" eaLnBrk="1" fontAlgn="auto" hangingPunct="1">
              <a:spcBef>
                <a:spcPts val="0"/>
              </a:spcBef>
              <a:spcAft>
                <a:spcPts val="0"/>
              </a:spcAft>
            </a:pPr>
            <a:r>
              <a:rPr lang="en-US" sz="4000" dirty="0" smtClean="0">
                <a:solidFill>
                  <a:srgbClr val="002060"/>
                </a:solidFill>
                <a:effectLst>
                  <a:outerShdw blurRad="38100" dist="38100" dir="2700000" algn="tl">
                    <a:srgbClr val="000000">
                      <a:alpha val="43137"/>
                    </a:srgbClr>
                  </a:outerShdw>
                </a:effectLst>
                <a:latin typeface="Calibri"/>
                <a:cs typeface="Times New Roman" panose="02020603050405020304" pitchFamily="18" charset="0"/>
              </a:rPr>
              <a:t>THE COURSE OF STUDY</a:t>
            </a:r>
          </a:p>
          <a:p>
            <a:pPr eaLnBrk="1" fontAlgn="auto" hangingPunct="1">
              <a:spcBef>
                <a:spcPts val="0"/>
              </a:spcBef>
              <a:spcAft>
                <a:spcPts val="0"/>
              </a:spcAft>
            </a:pPr>
            <a:endParaRPr lang="en-US" sz="2600" dirty="0">
              <a:solidFill>
                <a:srgbClr val="FFFF00"/>
              </a:solidFill>
              <a:latin typeface="Calibri"/>
              <a:cs typeface="Times New Roman" panose="02020603050405020304" pitchFamily="18" charset="0"/>
            </a:endParaRPr>
          </a:p>
        </p:txBody>
      </p:sp>
      <p:sp>
        <p:nvSpPr>
          <p:cNvPr id="11" name="TextBox 10"/>
          <p:cNvSpPr txBox="1"/>
          <p:nvPr/>
        </p:nvSpPr>
        <p:spPr>
          <a:xfrm>
            <a:off x="609316" y="1524000"/>
            <a:ext cx="8153400" cy="1077218"/>
          </a:xfrm>
          <a:prstGeom prst="rect">
            <a:avLst/>
          </a:prstGeom>
          <a:noFill/>
        </p:spPr>
        <p:txBody>
          <a:bodyPr wrap="square" rtlCol="0">
            <a:spAutoFit/>
          </a:bodyPr>
          <a:lstStyle/>
          <a:p>
            <a:pPr algn="ctr" eaLnBrk="1" fontAlgn="auto" hangingPunct="1">
              <a:spcBef>
                <a:spcPts val="0"/>
              </a:spcBef>
              <a:spcAft>
                <a:spcPts val="0"/>
              </a:spcAft>
            </a:pPr>
            <a:r>
              <a:rPr lang="en-US" sz="3200" dirty="0" smtClean="0">
                <a:solidFill>
                  <a:srgbClr val="4F81BD">
                    <a:lumMod val="75000"/>
                  </a:srgbClr>
                </a:solidFill>
                <a:latin typeface="Cambria" panose="02040503050406030204" pitchFamily="18" charset="0"/>
              </a:rPr>
              <a:t>There are many </a:t>
            </a:r>
            <a:r>
              <a:rPr lang="en-US" sz="3200" dirty="0" smtClean="0">
                <a:solidFill>
                  <a:srgbClr val="C00000"/>
                </a:solidFill>
                <a:latin typeface="Cambria" panose="02040503050406030204" pitchFamily="18" charset="0"/>
              </a:rPr>
              <a:t>validated</a:t>
            </a:r>
            <a:r>
              <a:rPr lang="en-US" sz="3200" dirty="0" smtClean="0">
                <a:solidFill>
                  <a:srgbClr val="4F81BD">
                    <a:lumMod val="75000"/>
                  </a:srgbClr>
                </a:solidFill>
                <a:latin typeface="Cambria" panose="02040503050406030204" pitchFamily="18" charset="0"/>
              </a:rPr>
              <a:t> curriculums</a:t>
            </a:r>
          </a:p>
          <a:p>
            <a:pPr algn="ctr" eaLnBrk="1" fontAlgn="auto" hangingPunct="1">
              <a:spcBef>
                <a:spcPts val="0"/>
              </a:spcBef>
              <a:spcAft>
                <a:spcPts val="0"/>
              </a:spcAft>
            </a:pPr>
            <a:r>
              <a:rPr lang="en-US" sz="3200" dirty="0" smtClean="0">
                <a:solidFill>
                  <a:srgbClr val="4F81BD">
                    <a:lumMod val="75000"/>
                  </a:srgbClr>
                </a:solidFill>
                <a:latin typeface="Cambria" panose="02040503050406030204" pitchFamily="18" charset="0"/>
              </a:rPr>
              <a:t>but only one Course of Study</a:t>
            </a:r>
          </a:p>
        </p:txBody>
      </p:sp>
      <p:grpSp>
        <p:nvGrpSpPr>
          <p:cNvPr id="6" name="Group 5"/>
          <p:cNvGrpSpPr/>
          <p:nvPr/>
        </p:nvGrpSpPr>
        <p:grpSpPr>
          <a:xfrm>
            <a:off x="990600" y="2836416"/>
            <a:ext cx="6934768" cy="2743200"/>
            <a:chOff x="609316" y="2819400"/>
            <a:chExt cx="6934768" cy="2743200"/>
          </a:xfrm>
        </p:grpSpPr>
        <p:grpSp>
          <p:nvGrpSpPr>
            <p:cNvPr id="5" name="Group 4"/>
            <p:cNvGrpSpPr/>
            <p:nvPr/>
          </p:nvGrpSpPr>
          <p:grpSpPr>
            <a:xfrm>
              <a:off x="609316" y="2819400"/>
              <a:ext cx="2057684" cy="1143000"/>
              <a:chOff x="609316" y="2819400"/>
              <a:chExt cx="2057684" cy="1143000"/>
            </a:xfrm>
          </p:grpSpPr>
          <p:sp>
            <p:nvSpPr>
              <p:cNvPr id="2" name="Rounded Rectangle 1"/>
              <p:cNvSpPr/>
              <p:nvPr/>
            </p:nvSpPr>
            <p:spPr>
              <a:xfrm>
                <a:off x="609316" y="2819400"/>
                <a:ext cx="205768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 name="TextBox 2"/>
              <p:cNvSpPr txBox="1"/>
              <p:nvPr/>
            </p:nvSpPr>
            <p:spPr>
              <a:xfrm>
                <a:off x="609316" y="2971800"/>
                <a:ext cx="2057684" cy="954107"/>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srgbClr val="002060"/>
                    </a:solidFill>
                    <a:latin typeface="Calibri"/>
                  </a:rPr>
                  <a:t>EDUCATIONPROVIDER</a:t>
                </a:r>
                <a:endParaRPr lang="en-US" sz="2800" dirty="0">
                  <a:solidFill>
                    <a:srgbClr val="002060"/>
                  </a:solidFill>
                  <a:latin typeface="Calibri"/>
                </a:endParaRPr>
              </a:p>
            </p:txBody>
          </p:sp>
        </p:grpSp>
        <p:grpSp>
          <p:nvGrpSpPr>
            <p:cNvPr id="13" name="Group 12"/>
            <p:cNvGrpSpPr/>
            <p:nvPr/>
          </p:nvGrpSpPr>
          <p:grpSpPr>
            <a:xfrm>
              <a:off x="3124200" y="2819400"/>
              <a:ext cx="2057684" cy="1143000"/>
              <a:chOff x="609316" y="2819400"/>
              <a:chExt cx="2057684" cy="1143000"/>
            </a:xfrm>
          </p:grpSpPr>
          <p:sp>
            <p:nvSpPr>
              <p:cNvPr id="14" name="Rounded Rectangle 13"/>
              <p:cNvSpPr/>
              <p:nvPr/>
            </p:nvSpPr>
            <p:spPr>
              <a:xfrm>
                <a:off x="609316" y="2819400"/>
                <a:ext cx="205768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5" name="TextBox 14"/>
              <p:cNvSpPr txBox="1"/>
              <p:nvPr/>
            </p:nvSpPr>
            <p:spPr>
              <a:xfrm>
                <a:off x="609316" y="2971800"/>
                <a:ext cx="2057684" cy="800219"/>
              </a:xfrm>
              <a:prstGeom prst="rect">
                <a:avLst/>
              </a:prstGeom>
              <a:noFill/>
            </p:spPr>
            <p:txBody>
              <a:bodyPr wrap="square" rtlCol="0">
                <a:spAutoFit/>
              </a:bodyPr>
              <a:lstStyle/>
              <a:p>
                <a:pPr eaLnBrk="1" fontAlgn="auto" hangingPunct="1">
                  <a:spcBef>
                    <a:spcPts val="0"/>
                  </a:spcBef>
                  <a:spcAft>
                    <a:spcPts val="0"/>
                  </a:spcAft>
                </a:pPr>
                <a:r>
                  <a:rPr lang="en-US" sz="2300" dirty="0" smtClean="0">
                    <a:solidFill>
                      <a:srgbClr val="002060"/>
                    </a:solidFill>
                    <a:latin typeface="Calibri"/>
                  </a:rPr>
                  <a:t>CURRICULUM</a:t>
                </a:r>
              </a:p>
              <a:p>
                <a:pPr eaLnBrk="1" fontAlgn="auto" hangingPunct="1">
                  <a:spcBef>
                    <a:spcPts val="0"/>
                  </a:spcBef>
                  <a:spcAft>
                    <a:spcPts val="0"/>
                  </a:spcAft>
                </a:pPr>
                <a:r>
                  <a:rPr lang="en-US" sz="2300" dirty="0" smtClean="0">
                    <a:solidFill>
                      <a:srgbClr val="002060"/>
                    </a:solidFill>
                    <a:latin typeface="Calibri"/>
                  </a:rPr>
                  <a:t>DEVELOPMENT</a:t>
                </a:r>
                <a:endParaRPr lang="en-US" sz="2300" dirty="0">
                  <a:solidFill>
                    <a:srgbClr val="002060"/>
                  </a:solidFill>
                  <a:latin typeface="Calibri"/>
                </a:endParaRPr>
              </a:p>
            </p:txBody>
          </p:sp>
        </p:grpSp>
        <p:grpSp>
          <p:nvGrpSpPr>
            <p:cNvPr id="4" name="Group 3"/>
            <p:cNvGrpSpPr/>
            <p:nvPr/>
          </p:nvGrpSpPr>
          <p:grpSpPr>
            <a:xfrm>
              <a:off x="5486400" y="2819400"/>
              <a:ext cx="2057684" cy="1143000"/>
              <a:chOff x="5486400" y="2819400"/>
              <a:chExt cx="2057684" cy="1143000"/>
            </a:xfrm>
          </p:grpSpPr>
          <p:sp>
            <p:nvSpPr>
              <p:cNvPr id="17" name="Rounded Rectangle 16"/>
              <p:cNvSpPr/>
              <p:nvPr/>
            </p:nvSpPr>
            <p:spPr>
              <a:xfrm>
                <a:off x="5486400" y="2819400"/>
                <a:ext cx="205768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8" name="TextBox 17"/>
              <p:cNvSpPr txBox="1"/>
              <p:nvPr/>
            </p:nvSpPr>
            <p:spPr>
              <a:xfrm>
                <a:off x="5486400" y="2951946"/>
                <a:ext cx="2057684" cy="954107"/>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srgbClr val="002060"/>
                    </a:solidFill>
                    <a:latin typeface="Calibri"/>
                  </a:rPr>
                  <a:t>REGIONAL</a:t>
                </a:r>
              </a:p>
              <a:p>
                <a:pPr eaLnBrk="1" fontAlgn="auto" hangingPunct="1">
                  <a:spcBef>
                    <a:spcPts val="0"/>
                  </a:spcBef>
                  <a:spcAft>
                    <a:spcPts val="0"/>
                  </a:spcAft>
                </a:pPr>
                <a:r>
                  <a:rPr lang="en-US" sz="2800" dirty="0" smtClean="0">
                    <a:solidFill>
                      <a:srgbClr val="002060"/>
                    </a:solidFill>
                    <a:latin typeface="Calibri"/>
                  </a:rPr>
                  <a:t>APPROVAL</a:t>
                </a:r>
                <a:endParaRPr lang="en-US" sz="2800" dirty="0">
                  <a:solidFill>
                    <a:srgbClr val="002060"/>
                  </a:solidFill>
                  <a:latin typeface="Calibri"/>
                </a:endParaRPr>
              </a:p>
            </p:txBody>
          </p:sp>
        </p:grpSp>
        <p:grpSp>
          <p:nvGrpSpPr>
            <p:cNvPr id="19" name="Group 18"/>
            <p:cNvGrpSpPr/>
            <p:nvPr/>
          </p:nvGrpSpPr>
          <p:grpSpPr>
            <a:xfrm>
              <a:off x="5486400" y="4419600"/>
              <a:ext cx="2057684" cy="1143000"/>
              <a:chOff x="609316" y="2819400"/>
              <a:chExt cx="2057684" cy="1143000"/>
            </a:xfrm>
          </p:grpSpPr>
          <p:sp>
            <p:nvSpPr>
              <p:cNvPr id="20" name="Rounded Rectangle 19"/>
              <p:cNvSpPr/>
              <p:nvPr/>
            </p:nvSpPr>
            <p:spPr>
              <a:xfrm>
                <a:off x="609316" y="2819400"/>
                <a:ext cx="205768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1" name="TextBox 20"/>
              <p:cNvSpPr txBox="1"/>
              <p:nvPr/>
            </p:nvSpPr>
            <p:spPr>
              <a:xfrm>
                <a:off x="609316" y="2971800"/>
                <a:ext cx="2057684" cy="954107"/>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srgbClr val="002060"/>
                    </a:solidFill>
                    <a:latin typeface="Calibri"/>
                  </a:rPr>
                  <a:t>INTERNAT’L</a:t>
                </a:r>
              </a:p>
              <a:p>
                <a:pPr eaLnBrk="1" fontAlgn="auto" hangingPunct="1">
                  <a:spcBef>
                    <a:spcPts val="0"/>
                  </a:spcBef>
                  <a:spcAft>
                    <a:spcPts val="0"/>
                  </a:spcAft>
                </a:pPr>
                <a:r>
                  <a:rPr lang="en-US" sz="2800" dirty="0" smtClean="0">
                    <a:solidFill>
                      <a:srgbClr val="002060"/>
                    </a:solidFill>
                    <a:latin typeface="Calibri"/>
                  </a:rPr>
                  <a:t>APPROVAL</a:t>
                </a:r>
                <a:endParaRPr lang="en-US" sz="2800" dirty="0">
                  <a:solidFill>
                    <a:srgbClr val="002060"/>
                  </a:solidFill>
                  <a:latin typeface="Calibri"/>
                </a:endParaRPr>
              </a:p>
            </p:txBody>
          </p:sp>
        </p:grpSp>
        <p:grpSp>
          <p:nvGrpSpPr>
            <p:cNvPr id="22" name="Group 21"/>
            <p:cNvGrpSpPr/>
            <p:nvPr/>
          </p:nvGrpSpPr>
          <p:grpSpPr>
            <a:xfrm>
              <a:off x="3110345" y="4419600"/>
              <a:ext cx="2057684" cy="1143000"/>
              <a:chOff x="609316" y="2819400"/>
              <a:chExt cx="2057684" cy="1143000"/>
            </a:xfrm>
          </p:grpSpPr>
          <p:sp>
            <p:nvSpPr>
              <p:cNvPr id="23" name="Rounded Rectangle 22"/>
              <p:cNvSpPr/>
              <p:nvPr/>
            </p:nvSpPr>
            <p:spPr>
              <a:xfrm>
                <a:off x="609316" y="2819400"/>
                <a:ext cx="205768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4" name="TextBox 23"/>
              <p:cNvSpPr txBox="1"/>
              <p:nvPr/>
            </p:nvSpPr>
            <p:spPr>
              <a:xfrm>
                <a:off x="609316" y="2971800"/>
                <a:ext cx="2057684" cy="954107"/>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srgbClr val="002060"/>
                    </a:solidFill>
                    <a:latin typeface="Calibri"/>
                  </a:rPr>
                  <a:t>GEN. BOARD</a:t>
                </a:r>
              </a:p>
              <a:p>
                <a:pPr eaLnBrk="1" fontAlgn="auto" hangingPunct="1">
                  <a:spcBef>
                    <a:spcPts val="0"/>
                  </a:spcBef>
                  <a:spcAft>
                    <a:spcPts val="0"/>
                  </a:spcAft>
                </a:pPr>
                <a:r>
                  <a:rPr lang="en-US" sz="2800" dirty="0" smtClean="0">
                    <a:solidFill>
                      <a:srgbClr val="002060"/>
                    </a:solidFill>
                    <a:latin typeface="Calibri"/>
                  </a:rPr>
                  <a:t>and BGS</a:t>
                </a:r>
                <a:endParaRPr lang="en-US" sz="2800" dirty="0">
                  <a:solidFill>
                    <a:srgbClr val="002060"/>
                  </a:solidFill>
                  <a:latin typeface="Calibri"/>
                </a:endParaRPr>
              </a:p>
            </p:txBody>
          </p:sp>
        </p:grpSp>
        <p:sp>
          <p:nvSpPr>
            <p:cNvPr id="26" name="Rounded Rectangle 25"/>
            <p:cNvSpPr/>
            <p:nvPr/>
          </p:nvSpPr>
          <p:spPr>
            <a:xfrm>
              <a:off x="616243" y="4419600"/>
              <a:ext cx="2057684" cy="11430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7" name="TextBox 26"/>
            <p:cNvSpPr txBox="1"/>
            <p:nvPr/>
          </p:nvSpPr>
          <p:spPr>
            <a:xfrm>
              <a:off x="616243" y="4572000"/>
              <a:ext cx="2057684" cy="954107"/>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srgbClr val="002060"/>
                  </a:solidFill>
                  <a:latin typeface="Calibri"/>
                </a:rPr>
                <a:t>MINISTER IN</a:t>
              </a:r>
            </a:p>
            <a:p>
              <a:pPr eaLnBrk="1" fontAlgn="auto" hangingPunct="1">
                <a:spcBef>
                  <a:spcPts val="0"/>
                </a:spcBef>
                <a:spcAft>
                  <a:spcPts val="0"/>
                </a:spcAft>
              </a:pPr>
              <a:r>
                <a:rPr lang="en-US" sz="2800" dirty="0" smtClean="0">
                  <a:solidFill>
                    <a:srgbClr val="002060"/>
                  </a:solidFill>
                  <a:latin typeface="Calibri"/>
                </a:rPr>
                <a:t>TRAINING</a:t>
              </a:r>
              <a:endParaRPr lang="en-US" sz="2800" dirty="0">
                <a:solidFill>
                  <a:srgbClr val="002060"/>
                </a:solidFill>
                <a:latin typeface="Calibri"/>
              </a:endParaRPr>
            </a:p>
          </p:txBody>
        </p:sp>
        <p:sp>
          <p:nvSpPr>
            <p:cNvPr id="28" name="Right Arrow 27"/>
            <p:cNvSpPr/>
            <p:nvPr/>
          </p:nvSpPr>
          <p:spPr>
            <a:xfrm>
              <a:off x="2673927" y="3276600"/>
              <a:ext cx="436418" cy="304800"/>
            </a:xfrm>
            <a:prstGeom prst="rightArrow">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9" name="Right Arrow 28"/>
            <p:cNvSpPr/>
            <p:nvPr/>
          </p:nvSpPr>
          <p:spPr>
            <a:xfrm>
              <a:off x="5136856" y="3265676"/>
              <a:ext cx="436418" cy="304800"/>
            </a:xfrm>
            <a:prstGeom prst="rightArrow">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0" name="Right Arrow 29"/>
            <p:cNvSpPr/>
            <p:nvPr/>
          </p:nvSpPr>
          <p:spPr>
            <a:xfrm rot="5400000">
              <a:off x="6515242" y="4055385"/>
              <a:ext cx="436418" cy="304800"/>
            </a:xfrm>
            <a:prstGeom prst="rightArrow">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1" name="Right Arrow 30"/>
            <p:cNvSpPr/>
            <p:nvPr/>
          </p:nvSpPr>
          <p:spPr>
            <a:xfrm rot="5400000">
              <a:off x="1426876" y="4048991"/>
              <a:ext cx="436418" cy="304800"/>
            </a:xfrm>
            <a:prstGeom prst="rightArrow">
              <a:avLst/>
            </a:prstGeom>
            <a:solidFill>
              <a:srgbClr val="99FF3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2" name="Right Arrow 31"/>
            <p:cNvSpPr/>
            <p:nvPr/>
          </p:nvSpPr>
          <p:spPr>
            <a:xfrm rot="10800000">
              <a:off x="5085186" y="4838700"/>
              <a:ext cx="436418" cy="304800"/>
            </a:xfrm>
            <a:prstGeom prst="rightArrow">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3" name="Right Arrow 32"/>
            <p:cNvSpPr/>
            <p:nvPr/>
          </p:nvSpPr>
          <p:spPr>
            <a:xfrm rot="13156666">
              <a:off x="2493671" y="4027991"/>
              <a:ext cx="796930" cy="346800"/>
            </a:xfrm>
            <a:prstGeom prst="rightArrow">
              <a:avLst/>
            </a:prstGeom>
            <a:solidFill>
              <a:srgbClr val="99FF3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101311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0" y="0"/>
            <a:ext cx="9144000" cy="6858000"/>
            <a:chOff x="107384850" y="109899450"/>
            <a:chExt cx="5772150" cy="4400550"/>
          </a:xfrm>
        </p:grpSpPr>
        <p:pic>
          <p:nvPicPr>
            <p:cNvPr id="7"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ctrTitle"/>
          </p:nvPr>
        </p:nvSpPr>
        <p:spPr>
          <a:xfrm>
            <a:off x="304800" y="152400"/>
            <a:ext cx="8610600" cy="6477000"/>
          </a:xfrm>
        </p:spPr>
        <p:txBody>
          <a:bodyPr>
            <a:normAutofit fontScale="90000"/>
          </a:bodyPr>
          <a:lstStyle/>
          <a:p>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solidFill>
                  <a:srgbClr val="002060"/>
                </a:solidFill>
                <a:effectLst>
                  <a:outerShdw blurRad="38100" dist="38100" dir="2700000" algn="tl">
                    <a:srgbClr val="000000">
                      <a:alpha val="43137"/>
                    </a:srgbClr>
                  </a:outerShdw>
                </a:effectLst>
              </a:rPr>
              <a:t>Some of the Challenges &amp; Opportunities</a:t>
            </a:r>
            <a:br>
              <a:rPr lang="en-US" sz="4000" b="1" dirty="0" smtClean="0">
                <a:solidFill>
                  <a:srgbClr val="002060"/>
                </a:solidFill>
                <a:effectLst>
                  <a:outerShdw blurRad="38100" dist="38100" dir="2700000" algn="tl">
                    <a:srgbClr val="000000">
                      <a:alpha val="43137"/>
                    </a:srgbClr>
                  </a:outerShdw>
                </a:effectLst>
              </a:rPr>
            </a:br>
            <a:r>
              <a:rPr lang="en-US" sz="4000" b="1" dirty="0" smtClean="0">
                <a:solidFill>
                  <a:srgbClr val="002060"/>
                </a:solidFill>
                <a:effectLst>
                  <a:outerShdw blurRad="38100" dist="38100" dir="2700000" algn="tl">
                    <a:srgbClr val="000000">
                      <a:alpha val="43137"/>
                    </a:srgbClr>
                  </a:outerShdw>
                </a:effectLst>
              </a:rPr>
              <a:t/>
            </a:r>
            <a:br>
              <a:rPr lang="en-US" sz="4000" b="1" dirty="0" smtClean="0">
                <a:solidFill>
                  <a:srgbClr val="002060"/>
                </a:solidFill>
                <a:effectLst>
                  <a:outerShdw blurRad="38100" dist="38100" dir="2700000" algn="tl">
                    <a:srgbClr val="000000">
                      <a:alpha val="43137"/>
                    </a:srgbClr>
                  </a:outerShdw>
                </a:effectLst>
              </a:rPr>
            </a:br>
            <a:r>
              <a:rPr lang="en-US" sz="3100" b="1" dirty="0" smtClean="0">
                <a:solidFill>
                  <a:srgbClr val="002060"/>
                </a:solidFill>
                <a:effectLst>
                  <a:outerShdw blurRad="38100" dist="38100" dir="2700000" algn="tl">
                    <a:srgbClr val="000000">
                      <a:alpha val="43137"/>
                    </a:srgbClr>
                  </a:outerShdw>
                </a:effectLst>
              </a:rPr>
              <a:t/>
            </a:r>
            <a:br>
              <a:rPr lang="en-US" sz="3100" b="1" dirty="0" smtClean="0">
                <a:solidFill>
                  <a:srgbClr val="002060"/>
                </a:solidFill>
                <a:effectLst>
                  <a:outerShdw blurRad="38100" dist="38100" dir="2700000" algn="tl">
                    <a:srgbClr val="000000">
                      <a:alpha val="43137"/>
                    </a:srgbClr>
                  </a:outerShdw>
                </a:effectLst>
              </a:rPr>
            </a:br>
            <a:r>
              <a:rPr lang="en-US" sz="3600" dirty="0" smtClean="0">
                <a:solidFill>
                  <a:srgbClr val="002060"/>
                </a:solidFill>
              </a:rPr>
              <a:t>Increasing role of decentralization</a:t>
            </a:r>
            <a:br>
              <a:rPr lang="en-US" sz="3600" dirty="0" smtClean="0">
                <a:solidFill>
                  <a:srgbClr val="002060"/>
                </a:solidFill>
              </a:rPr>
            </a:br>
            <a:r>
              <a:rPr lang="en-US" sz="3100" dirty="0" smtClean="0">
                <a:solidFill>
                  <a:srgbClr val="002060"/>
                </a:solidFill>
              </a:rPr>
              <a:t/>
            </a:r>
            <a:br>
              <a:rPr lang="en-US" sz="3100" dirty="0" smtClean="0">
                <a:solidFill>
                  <a:srgbClr val="002060"/>
                </a:solidFill>
              </a:rPr>
            </a:br>
            <a:r>
              <a:rPr lang="en-US" sz="3600" dirty="0" smtClean="0">
                <a:solidFill>
                  <a:srgbClr val="002060"/>
                </a:solidFill>
              </a:rPr>
              <a:t>Changes to school funding/business models</a:t>
            </a:r>
            <a:r>
              <a:rPr lang="en-US" sz="3100" dirty="0" smtClean="0">
                <a:solidFill>
                  <a:srgbClr val="002060"/>
                </a:solidFill>
              </a:rPr>
              <a:t/>
            </a:r>
            <a:br>
              <a:rPr lang="en-US" sz="3100" dirty="0" smtClean="0">
                <a:solidFill>
                  <a:srgbClr val="002060"/>
                </a:solidFill>
              </a:rPr>
            </a:br>
            <a:r>
              <a:rPr lang="en-US" sz="3100" dirty="0" smtClean="0">
                <a:solidFill>
                  <a:srgbClr val="002060"/>
                </a:solidFill>
              </a:rPr>
              <a:t/>
            </a:r>
            <a:br>
              <a:rPr lang="en-US" sz="3100" dirty="0" smtClean="0">
                <a:solidFill>
                  <a:srgbClr val="002060"/>
                </a:solidFill>
              </a:rPr>
            </a:br>
            <a:r>
              <a:rPr lang="en-US" sz="3100" dirty="0" smtClean="0">
                <a:solidFill>
                  <a:srgbClr val="002060"/>
                </a:solidFill>
              </a:rPr>
              <a:t> </a:t>
            </a:r>
            <a:r>
              <a:rPr lang="en-US" sz="3600" dirty="0" smtClean="0">
                <a:solidFill>
                  <a:srgbClr val="002060"/>
                </a:solidFill>
              </a:rPr>
              <a:t>Better connecting our schools &amp; district boards</a:t>
            </a:r>
            <a:br>
              <a:rPr lang="en-US" sz="3600" dirty="0" smtClean="0">
                <a:solidFill>
                  <a:srgbClr val="002060"/>
                </a:solidFill>
              </a:rPr>
            </a:br>
            <a:r>
              <a:rPr lang="en-US" sz="3100" dirty="0" smtClean="0">
                <a:solidFill>
                  <a:srgbClr val="002060"/>
                </a:solidFill>
              </a:rPr>
              <a:t/>
            </a:r>
            <a:br>
              <a:rPr lang="en-US" sz="3100" dirty="0" smtClean="0">
                <a:solidFill>
                  <a:srgbClr val="002060"/>
                </a:solidFill>
              </a:rPr>
            </a:br>
            <a:r>
              <a:rPr lang="en-US" sz="3600" dirty="0" smtClean="0">
                <a:solidFill>
                  <a:srgbClr val="002060"/>
                </a:solidFill>
              </a:rPr>
              <a:t>Improving intentional leadership development</a:t>
            </a:r>
            <a:br>
              <a:rPr lang="en-US" sz="3600" dirty="0" smtClean="0">
                <a:solidFill>
                  <a:srgbClr val="002060"/>
                </a:solidFill>
              </a:rPr>
            </a:br>
            <a:r>
              <a:rPr lang="en-US" sz="3100" dirty="0" smtClean="0">
                <a:solidFill>
                  <a:srgbClr val="002060"/>
                </a:solidFill>
              </a:rPr>
              <a:t/>
            </a:r>
            <a:br>
              <a:rPr lang="en-US" sz="3100" dirty="0" smtClean="0">
                <a:solidFill>
                  <a:srgbClr val="002060"/>
                </a:solidFill>
              </a:rPr>
            </a:br>
            <a:r>
              <a:rPr lang="en-US" sz="3600" dirty="0" smtClean="0">
                <a:solidFill>
                  <a:srgbClr val="002060"/>
                </a:solidFill>
              </a:rPr>
              <a:t> Improving intentional theological coherence</a:t>
            </a:r>
            <a:br>
              <a:rPr lang="en-US" sz="3600" dirty="0" smtClean="0">
                <a:solidFill>
                  <a:srgbClr val="002060"/>
                </a:solidFill>
              </a:rPr>
            </a:br>
            <a:r>
              <a:rPr lang="en-US" sz="4000" dirty="0" smtClean="0">
                <a:solidFill>
                  <a:srgbClr val="002060"/>
                </a:solidFill>
              </a:rPr>
              <a:t/>
            </a:r>
            <a:br>
              <a:rPr lang="en-US" sz="4000" dirty="0" smtClean="0">
                <a:solidFill>
                  <a:srgbClr val="002060"/>
                </a:solidFill>
              </a:rPr>
            </a:br>
            <a:r>
              <a:rPr lang="en-US" sz="4000" b="1" spc="50" dirty="0" smtClean="0">
                <a:ln w="13500">
                  <a:solidFill>
                    <a:schemeClr val="accent1">
                      <a:shade val="2500"/>
                      <a:alpha val="6500"/>
                    </a:schemeClr>
                  </a:solidFill>
                  <a:prstDash val="solid"/>
                </a:ln>
                <a:solidFill>
                  <a:srgbClr val="002060"/>
                </a:solidFill>
                <a:effectLst>
                  <a:outerShdw blurRad="38100" dist="38100" dir="2700000" algn="tl">
                    <a:srgbClr val="000000">
                      <a:alpha val="43137"/>
                    </a:srgbClr>
                  </a:outerShdw>
                </a:effectLst>
                <a:cs typeface="Andalus"/>
              </a:rPr>
              <a:t/>
            </a:r>
            <a:br>
              <a:rPr lang="en-US" sz="4000" b="1" spc="50" dirty="0" smtClean="0">
                <a:ln w="13500">
                  <a:solidFill>
                    <a:schemeClr val="accent1">
                      <a:shade val="2500"/>
                      <a:alpha val="6500"/>
                    </a:schemeClr>
                  </a:solidFill>
                  <a:prstDash val="solid"/>
                </a:ln>
                <a:solidFill>
                  <a:srgbClr val="002060"/>
                </a:solidFill>
                <a:effectLst>
                  <a:outerShdw blurRad="38100" dist="38100" dir="2700000" algn="tl">
                    <a:srgbClr val="000000">
                      <a:alpha val="43137"/>
                    </a:srgbClr>
                  </a:outerShdw>
                </a:effectLst>
                <a:cs typeface="Andalus"/>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dirty="0"/>
              <a:t/>
            </a:r>
            <a:br>
              <a:rPr lang="en-US" sz="4000" dirty="0"/>
            </a:br>
            <a:r>
              <a:rPr lang="en-US" sz="4000" dirty="0" smtClean="0"/>
              <a:t/>
            </a:r>
            <a:br>
              <a:rPr lang="en-US" sz="4000" dirty="0" smtClean="0"/>
            </a:br>
            <a:endParaRPr lang="en-US" sz="4000" dirty="0"/>
          </a:p>
        </p:txBody>
      </p:sp>
      <p:sp>
        <p:nvSpPr>
          <p:cNvPr id="3" name="Subtitle 2"/>
          <p:cNvSpPr>
            <a:spLocks noGrp="1"/>
          </p:cNvSpPr>
          <p:nvPr>
            <p:ph type="subTitle" idx="1"/>
          </p:nvPr>
        </p:nvSpPr>
        <p:spPr>
          <a:xfrm>
            <a:off x="1371600" y="6248400"/>
            <a:ext cx="6400800" cy="228600"/>
          </a:xfrm>
        </p:spPr>
        <p:txBody>
          <a:bodyPr>
            <a:normAutofit fontScale="32500" lnSpcReduction="20000"/>
          </a:bodyPr>
          <a:lstStyle/>
          <a:p>
            <a:endParaRPr lang="en-US" dirty="0">
              <a:solidFill>
                <a:schemeClr val="accent2">
                  <a:lumMod val="50000"/>
                </a:schemeClr>
              </a:solidFill>
            </a:endParaRPr>
          </a:p>
        </p:txBody>
      </p:sp>
    </p:spTree>
    <p:extLst>
      <p:ext uri="{BB962C8B-B14F-4D97-AF65-F5344CB8AC3E}">
        <p14:creationId xmlns:p14="http://schemas.microsoft.com/office/powerpoint/2010/main" val="405897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0" y="0"/>
            <a:ext cx="9144000" cy="6858000"/>
            <a:chOff x="107384850" y="109899450"/>
            <a:chExt cx="5772150" cy="4400550"/>
          </a:xfrm>
        </p:grpSpPr>
        <p:pic>
          <p:nvPicPr>
            <p:cNvPr id="7"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ctrTitle"/>
          </p:nvPr>
        </p:nvSpPr>
        <p:spPr>
          <a:xfrm>
            <a:off x="0" y="152400"/>
            <a:ext cx="9144000" cy="6096000"/>
          </a:xfrm>
        </p:spPr>
        <p:txBody>
          <a:bodyPr>
            <a:normAutofit fontScale="90000"/>
          </a:bodyPr>
          <a:lstStyle/>
          <a:p>
            <a:pPr>
              <a:lnSpc>
                <a:spcPct val="150000"/>
              </a:lnSpc>
            </a:pP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solidFill>
                  <a:srgbClr val="002060"/>
                </a:solidFill>
                <a:effectLst>
                  <a:outerShdw blurRad="38100" dist="38100" dir="2700000" algn="tl">
                    <a:srgbClr val="000000">
                      <a:alpha val="43137"/>
                    </a:srgbClr>
                  </a:outerShdw>
                </a:effectLst>
              </a:rPr>
              <a:t>Some of the Initiatives &amp; Resources</a:t>
            </a:r>
            <a:r>
              <a:rPr lang="en-US" sz="800" b="1" dirty="0" smtClean="0">
                <a:solidFill>
                  <a:srgbClr val="002060"/>
                </a:solidFill>
                <a:effectLst>
                  <a:outerShdw blurRad="38100" dist="38100" dir="2700000" algn="tl">
                    <a:srgbClr val="000000">
                      <a:alpha val="43137"/>
                    </a:srgbClr>
                  </a:outerShdw>
                </a:effectLst>
              </a:rPr>
              <a:t/>
            </a:r>
            <a:br>
              <a:rPr lang="en-US" sz="800" b="1" dirty="0" smtClean="0">
                <a:solidFill>
                  <a:srgbClr val="002060"/>
                </a:solidFill>
                <a:effectLst>
                  <a:outerShdw blurRad="38100" dist="38100" dir="2700000" algn="tl">
                    <a:srgbClr val="000000">
                      <a:alpha val="43137"/>
                    </a:srgbClr>
                  </a:outerShdw>
                </a:effectLst>
              </a:rPr>
            </a:br>
            <a:r>
              <a:rPr lang="en-US" sz="3600" dirty="0" smtClean="0">
                <a:solidFill>
                  <a:srgbClr val="002060"/>
                </a:solidFill>
              </a:rPr>
              <a:t>Education Systems Support</a:t>
            </a:r>
            <a:br>
              <a:rPr lang="en-US" sz="3600" dirty="0" smtClean="0">
                <a:solidFill>
                  <a:srgbClr val="002060"/>
                </a:solidFill>
              </a:rPr>
            </a:br>
            <a:r>
              <a:rPr lang="en-US" sz="3600" dirty="0" smtClean="0">
                <a:solidFill>
                  <a:srgbClr val="002060"/>
                </a:solidFill>
              </a:rPr>
              <a:t>Lifelong Learning Global Self-Registry</a:t>
            </a:r>
            <a:br>
              <a:rPr lang="en-US" sz="3600" dirty="0" smtClean="0">
                <a:solidFill>
                  <a:srgbClr val="002060"/>
                </a:solidFill>
              </a:rPr>
            </a:br>
            <a:r>
              <a:rPr lang="en-US" sz="3600" dirty="0" smtClean="0">
                <a:solidFill>
                  <a:srgbClr val="002060"/>
                </a:solidFill>
              </a:rPr>
              <a:t>Quality &amp; Missional Reviews</a:t>
            </a:r>
            <a:br>
              <a:rPr lang="en-US" sz="3600" dirty="0" smtClean="0">
                <a:solidFill>
                  <a:srgbClr val="002060"/>
                </a:solidFill>
              </a:rPr>
            </a:br>
            <a:r>
              <a:rPr lang="en-US" sz="3600" dirty="0">
                <a:solidFill>
                  <a:srgbClr val="002060"/>
                </a:solidFill>
              </a:rPr>
              <a:t>Theology </a:t>
            </a:r>
            <a:r>
              <a:rPr lang="en-US" sz="3600" dirty="0" smtClean="0">
                <a:solidFill>
                  <a:srgbClr val="002060"/>
                </a:solidFill>
              </a:rPr>
              <a:t>Conferences &amp; Strategic Consultations</a:t>
            </a:r>
            <a:r>
              <a:rPr lang="en-US" sz="3600" dirty="0">
                <a:solidFill>
                  <a:srgbClr val="002060"/>
                </a:solidFill>
              </a:rPr>
              <a:t/>
            </a:r>
            <a:br>
              <a:rPr lang="en-US" sz="3600" dirty="0">
                <a:solidFill>
                  <a:srgbClr val="002060"/>
                </a:solidFill>
              </a:rPr>
            </a:br>
            <a:r>
              <a:rPr lang="en-US" sz="3600" dirty="0">
                <a:solidFill>
                  <a:srgbClr val="002060"/>
                </a:solidFill>
              </a:rPr>
              <a:t>Identifying &amp; Communicating Best Practices</a:t>
            </a:r>
            <a:br>
              <a:rPr lang="en-US" sz="3600" dirty="0">
                <a:solidFill>
                  <a:srgbClr val="002060"/>
                </a:solidFill>
              </a:rPr>
            </a:br>
            <a:r>
              <a:rPr lang="en-US" sz="3600" dirty="0" smtClean="0">
                <a:solidFill>
                  <a:srgbClr val="002060"/>
                </a:solidFill>
              </a:rPr>
              <a:t>Review/Resource Course of Study Validation Process</a:t>
            </a:r>
            <a:br>
              <a:rPr lang="en-US" sz="3600" dirty="0" smtClean="0">
                <a:solidFill>
                  <a:srgbClr val="002060"/>
                </a:solidFill>
              </a:rPr>
            </a:br>
            <a:r>
              <a:rPr lang="en-US" sz="3600" dirty="0" smtClean="0">
                <a:solidFill>
                  <a:srgbClr val="002060"/>
                </a:solidFill>
              </a:rPr>
              <a:t>Review/Resource Annual Reporting Process</a:t>
            </a:r>
            <a:br>
              <a:rPr lang="en-US" sz="3600" dirty="0" smtClean="0">
                <a:solidFill>
                  <a:srgbClr val="002060"/>
                </a:solidFill>
              </a:rPr>
            </a:br>
            <a:r>
              <a:rPr lang="en-US" sz="3600" dirty="0" smtClean="0">
                <a:solidFill>
                  <a:srgbClr val="002060"/>
                </a:solidFill>
              </a:rPr>
              <a:t>Review/Resource Educational Institution Changes</a:t>
            </a:r>
            <a:br>
              <a:rPr lang="en-US" sz="3600" dirty="0" smtClean="0">
                <a:solidFill>
                  <a:srgbClr val="002060"/>
                </a:solidFill>
              </a:rPr>
            </a:br>
            <a:r>
              <a:rPr lang="en-US" sz="3600" dirty="0" smtClean="0">
                <a:solidFill>
                  <a:srgbClr val="002060"/>
                </a:solidFill>
              </a:rPr>
              <a:t/>
            </a:r>
            <a:br>
              <a:rPr lang="en-US" sz="3600" dirty="0" smtClean="0">
                <a:solidFill>
                  <a:srgbClr val="002060"/>
                </a:solidFill>
              </a:rPr>
            </a:br>
            <a:r>
              <a:rPr lang="en-US" sz="3600" b="1" dirty="0" smtClean="0">
                <a:solidFill>
                  <a:srgbClr val="002060"/>
                </a:solidFill>
                <a:effectLst>
                  <a:outerShdw blurRad="38100" dist="38100" dir="2700000" algn="tl">
                    <a:srgbClr val="000000">
                      <a:alpha val="43137"/>
                    </a:srgbClr>
                  </a:outerShdw>
                </a:effectLst>
              </a:rPr>
              <a:t> </a:t>
            </a:r>
            <a:br>
              <a:rPr lang="en-US" sz="3600" b="1" dirty="0" smtClean="0">
                <a:solidFill>
                  <a:srgbClr val="002060"/>
                </a:solidFill>
                <a:effectLst>
                  <a:outerShdw blurRad="38100" dist="38100" dir="2700000" algn="tl">
                    <a:srgbClr val="000000">
                      <a:alpha val="43137"/>
                    </a:srgbClr>
                  </a:outerShdw>
                </a:effectLst>
              </a:rPr>
            </a:br>
            <a:r>
              <a:rPr lang="en-US" sz="4000" b="1" dirty="0" smtClean="0">
                <a:solidFill>
                  <a:srgbClr val="002060"/>
                </a:solidFill>
                <a:effectLst>
                  <a:outerShdw blurRad="38100" dist="38100" dir="2700000" algn="tl">
                    <a:srgbClr val="000000">
                      <a:alpha val="43137"/>
                    </a:srgbClr>
                  </a:outerShdw>
                </a:effectLst>
              </a:rPr>
              <a:t/>
            </a:r>
            <a:br>
              <a:rPr lang="en-US" sz="4000" b="1" dirty="0" smtClean="0">
                <a:solidFill>
                  <a:srgbClr val="002060"/>
                </a:solidFill>
                <a:effectLst>
                  <a:outerShdw blurRad="38100" dist="38100" dir="2700000" algn="tl">
                    <a:srgbClr val="000000">
                      <a:alpha val="43137"/>
                    </a:srgbClr>
                  </a:outerShdw>
                </a:effectLst>
              </a:rPr>
            </a:br>
            <a:r>
              <a:rPr lang="en-US" sz="3100" b="1" dirty="0" smtClean="0">
                <a:solidFill>
                  <a:srgbClr val="002060"/>
                </a:solidFill>
                <a:effectLst>
                  <a:outerShdw blurRad="38100" dist="38100" dir="2700000" algn="tl">
                    <a:srgbClr val="000000">
                      <a:alpha val="43137"/>
                    </a:srgbClr>
                  </a:outerShdw>
                </a:effectLst>
              </a:rPr>
              <a:t/>
            </a:r>
            <a:br>
              <a:rPr lang="en-US" sz="3100" b="1" dirty="0" smtClean="0">
                <a:solidFill>
                  <a:srgbClr val="002060"/>
                </a:solidFill>
                <a:effectLst>
                  <a:outerShdw blurRad="38100" dist="38100" dir="2700000" algn="tl">
                    <a:srgbClr val="000000">
                      <a:alpha val="43137"/>
                    </a:srgbClr>
                  </a:outerShdw>
                </a:effectLst>
              </a:rPr>
            </a:br>
            <a:r>
              <a:rPr lang="en-US" sz="3600" dirty="0" smtClean="0">
                <a:solidFill>
                  <a:srgbClr val="002060"/>
                </a:solidFill>
              </a:rPr>
              <a:t/>
            </a:r>
            <a:br>
              <a:rPr lang="en-US" sz="3600" dirty="0" smtClean="0">
                <a:solidFill>
                  <a:srgbClr val="002060"/>
                </a:solidFill>
              </a:rPr>
            </a:br>
            <a:r>
              <a:rPr lang="en-US" sz="4000" dirty="0" smtClean="0">
                <a:solidFill>
                  <a:srgbClr val="002060"/>
                </a:solidFill>
              </a:rPr>
              <a:t/>
            </a:r>
            <a:br>
              <a:rPr lang="en-US" sz="4000" dirty="0" smtClean="0">
                <a:solidFill>
                  <a:srgbClr val="002060"/>
                </a:solidFill>
              </a:rPr>
            </a:br>
            <a:r>
              <a:rPr lang="en-US" sz="4000" b="1" spc="50" dirty="0" smtClean="0">
                <a:ln w="13500">
                  <a:solidFill>
                    <a:schemeClr val="accent1">
                      <a:shade val="2500"/>
                      <a:alpha val="6500"/>
                    </a:schemeClr>
                  </a:solidFill>
                  <a:prstDash val="solid"/>
                </a:ln>
                <a:solidFill>
                  <a:srgbClr val="002060"/>
                </a:solidFill>
                <a:effectLst>
                  <a:outerShdw blurRad="38100" dist="38100" dir="2700000" algn="tl">
                    <a:srgbClr val="000000">
                      <a:alpha val="43137"/>
                    </a:srgbClr>
                  </a:outerShdw>
                </a:effectLst>
                <a:cs typeface="Andalus"/>
              </a:rPr>
              <a:t/>
            </a:r>
            <a:br>
              <a:rPr lang="en-US" sz="4000" b="1" spc="50" dirty="0" smtClean="0">
                <a:ln w="13500">
                  <a:solidFill>
                    <a:schemeClr val="accent1">
                      <a:shade val="2500"/>
                      <a:alpha val="6500"/>
                    </a:schemeClr>
                  </a:solidFill>
                  <a:prstDash val="solid"/>
                </a:ln>
                <a:solidFill>
                  <a:srgbClr val="002060"/>
                </a:solidFill>
                <a:effectLst>
                  <a:outerShdw blurRad="38100" dist="38100" dir="2700000" algn="tl">
                    <a:srgbClr val="000000">
                      <a:alpha val="43137"/>
                    </a:srgbClr>
                  </a:outerShdw>
                </a:effectLst>
                <a:cs typeface="Andalus"/>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dirty="0"/>
              <a:t/>
            </a:r>
            <a:br>
              <a:rPr lang="en-US" sz="4000" dirty="0"/>
            </a:br>
            <a:r>
              <a:rPr lang="en-US" sz="4000" dirty="0" smtClean="0"/>
              <a:t/>
            </a:r>
            <a:br>
              <a:rPr lang="en-US" sz="4000" dirty="0" smtClean="0"/>
            </a:br>
            <a:endParaRPr lang="en-US" sz="4000" dirty="0"/>
          </a:p>
        </p:txBody>
      </p:sp>
      <p:sp>
        <p:nvSpPr>
          <p:cNvPr id="3" name="Subtitle 2"/>
          <p:cNvSpPr>
            <a:spLocks noGrp="1"/>
          </p:cNvSpPr>
          <p:nvPr>
            <p:ph type="subTitle" idx="1"/>
          </p:nvPr>
        </p:nvSpPr>
        <p:spPr>
          <a:xfrm>
            <a:off x="1371600" y="6248400"/>
            <a:ext cx="6400800" cy="228600"/>
          </a:xfrm>
        </p:spPr>
        <p:txBody>
          <a:bodyPr>
            <a:normAutofit fontScale="32500" lnSpcReduction="20000"/>
          </a:bodyPr>
          <a:lstStyle/>
          <a:p>
            <a:endParaRPr lang="en-US" dirty="0">
              <a:solidFill>
                <a:schemeClr val="accent2">
                  <a:lumMod val="50000"/>
                </a:schemeClr>
              </a:solidFill>
            </a:endParaRPr>
          </a:p>
        </p:txBody>
      </p:sp>
    </p:spTree>
    <p:extLst>
      <p:ext uri="{BB962C8B-B14F-4D97-AF65-F5344CB8AC3E}">
        <p14:creationId xmlns:p14="http://schemas.microsoft.com/office/powerpoint/2010/main" val="246492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0" y="0"/>
            <a:ext cx="9144000" cy="6858000"/>
            <a:chOff x="107384850" y="109899450"/>
            <a:chExt cx="5772150" cy="4400550"/>
          </a:xfrm>
        </p:grpSpPr>
        <p:pic>
          <p:nvPicPr>
            <p:cNvPr id="7"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ctrTitle"/>
          </p:nvPr>
        </p:nvSpPr>
        <p:spPr>
          <a:xfrm>
            <a:off x="304800" y="152400"/>
            <a:ext cx="8610600" cy="6477000"/>
          </a:xfrm>
        </p:spPr>
        <p:txBody>
          <a:bodyPr>
            <a:normAutofit fontScale="90000"/>
          </a:bodyPr>
          <a:lstStyle/>
          <a:p>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O</a:t>
            </a:r>
            <a:r>
              <a:rPr lang="en-US" sz="4000" b="1" dirty="0" smtClean="0">
                <a:solidFill>
                  <a:srgbClr val="002060"/>
                </a:solidFill>
                <a:effectLst>
                  <a:outerShdw blurRad="38100" dist="38100" dir="2700000" algn="tl">
                    <a:srgbClr val="000000">
                      <a:alpha val="43137"/>
                    </a:srgbClr>
                  </a:outerShdw>
                </a:effectLst>
              </a:rPr>
              <a:t>her information, Questions, Discussion…</a:t>
            </a:r>
            <a:r>
              <a:rPr lang="en-US" sz="3100" b="1" dirty="0" smtClean="0">
                <a:solidFill>
                  <a:srgbClr val="002060"/>
                </a:solidFill>
                <a:effectLst>
                  <a:outerShdw blurRad="38100" dist="38100" dir="2700000" algn="tl">
                    <a:srgbClr val="000000">
                      <a:alpha val="43137"/>
                    </a:srgbClr>
                  </a:outerShdw>
                </a:effectLst>
              </a:rPr>
              <a:t/>
            </a:r>
            <a:br>
              <a:rPr lang="en-US" sz="3100" b="1" dirty="0" smtClean="0">
                <a:solidFill>
                  <a:srgbClr val="002060"/>
                </a:solidFill>
                <a:effectLst>
                  <a:outerShdw blurRad="38100" dist="38100" dir="2700000" algn="tl">
                    <a:srgbClr val="000000">
                      <a:alpha val="43137"/>
                    </a:srgbClr>
                  </a:outerShdw>
                </a:effectLst>
              </a:rPr>
            </a:br>
            <a:r>
              <a:rPr lang="en-US" sz="4000" dirty="0" smtClean="0">
                <a:solidFill>
                  <a:srgbClr val="002060"/>
                </a:solidFill>
              </a:rPr>
              <a:t/>
            </a:r>
            <a:br>
              <a:rPr lang="en-US" sz="4000" dirty="0" smtClean="0">
                <a:solidFill>
                  <a:srgbClr val="002060"/>
                </a:solidFill>
              </a:rPr>
            </a:br>
            <a:r>
              <a:rPr lang="en-US" sz="4000" b="1" spc="50" dirty="0" smtClean="0">
                <a:ln w="13500">
                  <a:solidFill>
                    <a:schemeClr val="accent1">
                      <a:shade val="2500"/>
                      <a:alpha val="6500"/>
                    </a:schemeClr>
                  </a:solidFill>
                  <a:prstDash val="solid"/>
                </a:ln>
                <a:solidFill>
                  <a:srgbClr val="002060"/>
                </a:solidFill>
                <a:effectLst>
                  <a:outerShdw blurRad="38100" dist="38100" dir="2700000" algn="tl">
                    <a:srgbClr val="000000">
                      <a:alpha val="43137"/>
                    </a:srgbClr>
                  </a:outerShdw>
                </a:effectLst>
                <a:cs typeface="Andalus"/>
              </a:rPr>
              <a:t/>
            </a:r>
            <a:br>
              <a:rPr lang="en-US" sz="4000" b="1" spc="50" dirty="0" smtClean="0">
                <a:ln w="13500">
                  <a:solidFill>
                    <a:schemeClr val="accent1">
                      <a:shade val="2500"/>
                      <a:alpha val="6500"/>
                    </a:schemeClr>
                  </a:solidFill>
                  <a:prstDash val="solid"/>
                </a:ln>
                <a:solidFill>
                  <a:srgbClr val="002060"/>
                </a:solidFill>
                <a:effectLst>
                  <a:outerShdw blurRad="38100" dist="38100" dir="2700000" algn="tl">
                    <a:srgbClr val="000000">
                      <a:alpha val="43137"/>
                    </a:srgbClr>
                  </a:outerShdw>
                </a:effectLst>
                <a:cs typeface="Andalus"/>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dirty="0"/>
              <a:t/>
            </a:r>
            <a:br>
              <a:rPr lang="en-US" sz="4000" dirty="0"/>
            </a:br>
            <a:r>
              <a:rPr lang="en-US" sz="4000" dirty="0" smtClean="0"/>
              <a:t/>
            </a:r>
            <a:br>
              <a:rPr lang="en-US" sz="4000" dirty="0" smtClean="0"/>
            </a:br>
            <a:endParaRPr lang="en-US" sz="4000" dirty="0"/>
          </a:p>
        </p:txBody>
      </p:sp>
      <p:sp>
        <p:nvSpPr>
          <p:cNvPr id="3" name="Subtitle 2"/>
          <p:cNvSpPr>
            <a:spLocks noGrp="1"/>
          </p:cNvSpPr>
          <p:nvPr>
            <p:ph type="subTitle" idx="1"/>
          </p:nvPr>
        </p:nvSpPr>
        <p:spPr>
          <a:xfrm>
            <a:off x="1371600" y="6248400"/>
            <a:ext cx="6400800" cy="228600"/>
          </a:xfrm>
        </p:spPr>
        <p:txBody>
          <a:bodyPr>
            <a:normAutofit fontScale="32500" lnSpcReduction="20000"/>
          </a:bodyPr>
          <a:lstStyle/>
          <a:p>
            <a:endParaRPr lang="en-US" dirty="0">
              <a:solidFill>
                <a:schemeClr val="accent2">
                  <a:lumMod val="50000"/>
                </a:schemeClr>
              </a:solidFill>
            </a:endParaRPr>
          </a:p>
        </p:txBody>
      </p:sp>
    </p:spTree>
    <p:extLst>
      <p:ext uri="{BB962C8B-B14F-4D97-AF65-F5344CB8AC3E}">
        <p14:creationId xmlns:p14="http://schemas.microsoft.com/office/powerpoint/2010/main" val="246492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0" y="0"/>
            <a:ext cx="9144000" cy="6858000"/>
            <a:chOff x="107384850" y="109899450"/>
            <a:chExt cx="5772150" cy="4400550"/>
          </a:xfrm>
        </p:grpSpPr>
        <p:pic>
          <p:nvPicPr>
            <p:cNvPr id="4"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0" y="152400"/>
            <a:ext cx="9144000" cy="6524863"/>
          </a:xfrm>
          <a:prstGeom prst="rect">
            <a:avLst/>
          </a:prstGeom>
          <a:noFill/>
        </p:spPr>
        <p:txBody>
          <a:bodyPr wrap="square" rtlCol="0">
            <a:spAutoFit/>
          </a:bodyPr>
          <a:lstStyle/>
          <a:p>
            <a:endParaRPr lang="en-US" sz="2200" b="1" i="1" dirty="0" smtClean="0">
              <a:latin typeface="+mj-lt"/>
            </a:endParaRPr>
          </a:p>
          <a:p>
            <a:r>
              <a:rPr lang="en-US" sz="2200" b="1" i="1" dirty="0" smtClean="0">
                <a:solidFill>
                  <a:schemeClr val="accent2">
                    <a:lumMod val="50000"/>
                  </a:schemeClr>
                </a:solidFill>
                <a:latin typeface="+mj-lt"/>
              </a:rPr>
              <a:t>  </a:t>
            </a:r>
            <a:r>
              <a:rPr lang="en-US" sz="2400" b="1" i="1" dirty="0" smtClean="0">
                <a:solidFill>
                  <a:srgbClr val="002060"/>
                </a:solidFill>
                <a:effectLst>
                  <a:outerShdw blurRad="38100" dist="38100" dir="2700000" algn="tl">
                    <a:srgbClr val="000000">
                      <a:alpha val="43137"/>
                    </a:srgbClr>
                  </a:outerShdw>
                </a:effectLst>
                <a:latin typeface="+mj-lt"/>
              </a:rPr>
              <a:t>From </a:t>
            </a:r>
            <a:r>
              <a:rPr lang="en-US" sz="2400" b="1" i="1" dirty="0">
                <a:solidFill>
                  <a:srgbClr val="002060"/>
                </a:solidFill>
                <a:effectLst>
                  <a:outerShdw blurRad="38100" dist="38100" dir="2700000" algn="tl">
                    <a:srgbClr val="000000">
                      <a:alpha val="43137"/>
                    </a:srgbClr>
                  </a:outerShdw>
                </a:effectLst>
                <a:latin typeface="+mj-lt"/>
              </a:rPr>
              <a:t>the beginning… Central to the Church of the Nazarene </a:t>
            </a:r>
            <a:r>
              <a:rPr lang="en-US" sz="2400" b="1" i="1" dirty="0" smtClean="0">
                <a:solidFill>
                  <a:srgbClr val="002060"/>
                </a:solidFill>
                <a:effectLst>
                  <a:outerShdw blurRad="38100" dist="38100" dir="2700000" algn="tl">
                    <a:srgbClr val="000000">
                      <a:alpha val="43137"/>
                    </a:srgbClr>
                  </a:outerShdw>
                </a:effectLst>
                <a:latin typeface="+mj-lt"/>
              </a:rPr>
              <a:t>Mission</a:t>
            </a:r>
          </a:p>
          <a:p>
            <a:endParaRPr lang="en-US" sz="2200" b="1" i="1" dirty="0" smtClean="0">
              <a:latin typeface="+mj-lt"/>
            </a:endParaRPr>
          </a:p>
          <a:p>
            <a:r>
              <a:rPr lang="en-US" sz="2200" b="1" dirty="0" smtClean="0">
                <a:latin typeface="+mj-lt"/>
              </a:rPr>
              <a:t>    Nazarene </a:t>
            </a:r>
            <a:r>
              <a:rPr lang="en-US" sz="2200" b="1" dirty="0">
                <a:latin typeface="+mj-lt"/>
              </a:rPr>
              <a:t>Higher </a:t>
            </a:r>
            <a:r>
              <a:rPr lang="en-US" sz="2200" b="1" dirty="0" smtClean="0">
                <a:latin typeface="+mj-lt"/>
              </a:rPr>
              <a:t>Education</a:t>
            </a:r>
            <a:endParaRPr lang="en-US" sz="2200" dirty="0" smtClean="0">
              <a:latin typeface="+mj-lt"/>
            </a:endParaRPr>
          </a:p>
          <a:p>
            <a:r>
              <a:rPr lang="en-US" sz="2200" dirty="0" smtClean="0">
                <a:latin typeface="+mj-lt"/>
              </a:rPr>
              <a:t>    </a:t>
            </a:r>
            <a:r>
              <a:rPr lang="en-US" sz="2200" dirty="0" smtClean="0">
                <a:latin typeface="+mn-lt"/>
              </a:rPr>
              <a:t>“</a:t>
            </a:r>
            <a:r>
              <a:rPr lang="en-US" sz="2200" dirty="0">
                <a:latin typeface="+mn-lt"/>
              </a:rPr>
              <a:t>We believe in all branches of knowledge. God </a:t>
            </a:r>
            <a:r>
              <a:rPr lang="en-US" sz="2200" dirty="0" smtClean="0">
                <a:latin typeface="+mn-lt"/>
              </a:rPr>
              <a:t>helping us</a:t>
            </a:r>
            <a:r>
              <a:rPr lang="en-US" sz="2200" dirty="0">
                <a:latin typeface="+mn-lt"/>
              </a:rPr>
              <a:t>, </a:t>
            </a:r>
            <a:endParaRPr lang="en-US" sz="2200" dirty="0" smtClean="0">
              <a:latin typeface="+mn-lt"/>
            </a:endParaRPr>
          </a:p>
          <a:p>
            <a:r>
              <a:rPr lang="en-US" sz="2200" dirty="0">
                <a:latin typeface="+mn-lt"/>
              </a:rPr>
              <a:t> </a:t>
            </a:r>
            <a:r>
              <a:rPr lang="en-US" sz="2200" dirty="0" smtClean="0">
                <a:latin typeface="+mn-lt"/>
              </a:rPr>
              <a:t>    we </a:t>
            </a:r>
            <a:r>
              <a:rPr lang="en-US" sz="2200" dirty="0">
                <a:latin typeface="+mn-lt"/>
              </a:rPr>
              <a:t>propose to </a:t>
            </a:r>
            <a:r>
              <a:rPr lang="en-US" sz="2200" dirty="0" smtClean="0">
                <a:latin typeface="+mn-lt"/>
              </a:rPr>
              <a:t>teach </a:t>
            </a:r>
            <a:r>
              <a:rPr lang="en-US" sz="2200" dirty="0">
                <a:latin typeface="+mn-lt"/>
              </a:rPr>
              <a:t>men and women that they may be </a:t>
            </a:r>
            <a:endParaRPr lang="en-US" sz="2200" dirty="0" smtClean="0">
              <a:latin typeface="+mn-lt"/>
            </a:endParaRPr>
          </a:p>
          <a:p>
            <a:r>
              <a:rPr lang="en-US" sz="2200" dirty="0">
                <a:latin typeface="+mn-lt"/>
              </a:rPr>
              <a:t> </a:t>
            </a:r>
            <a:r>
              <a:rPr lang="en-US" sz="2200" dirty="0" smtClean="0">
                <a:latin typeface="+mn-lt"/>
              </a:rPr>
              <a:t>    at </a:t>
            </a:r>
            <a:r>
              <a:rPr lang="en-US" sz="2200" dirty="0">
                <a:latin typeface="+mn-lt"/>
              </a:rPr>
              <a:t>their best advantage for God.” </a:t>
            </a:r>
            <a:r>
              <a:rPr lang="en-US" sz="2200" dirty="0" smtClean="0">
                <a:latin typeface="+mn-lt"/>
              </a:rPr>
              <a:t> P.F</a:t>
            </a:r>
            <a:r>
              <a:rPr lang="en-US" sz="2200" dirty="0">
                <a:latin typeface="+mn-lt"/>
              </a:rPr>
              <a:t>. </a:t>
            </a:r>
            <a:r>
              <a:rPr lang="en-US" sz="2200" dirty="0" smtClean="0">
                <a:latin typeface="+mn-lt"/>
              </a:rPr>
              <a:t>Bresee</a:t>
            </a:r>
            <a:endParaRPr lang="en-US" sz="2200" b="1" dirty="0" smtClean="0">
              <a:latin typeface="+mn-lt"/>
            </a:endParaRPr>
          </a:p>
          <a:p>
            <a:r>
              <a:rPr lang="en-US" sz="2200" b="1" dirty="0" smtClean="0"/>
              <a:t>                                                       </a:t>
            </a:r>
          </a:p>
          <a:p>
            <a:r>
              <a:rPr lang="en-US" sz="2200" b="1" dirty="0"/>
              <a:t> </a:t>
            </a:r>
            <a:r>
              <a:rPr lang="en-US" sz="2200" b="1" dirty="0" smtClean="0"/>
              <a:t>                                          </a:t>
            </a:r>
            <a:r>
              <a:rPr lang="en-US" sz="2200" b="1" dirty="0" smtClean="0">
                <a:latin typeface="+mj-lt"/>
              </a:rPr>
              <a:t>Nazarene </a:t>
            </a:r>
            <a:r>
              <a:rPr lang="en-US" sz="2200" b="1" dirty="0">
                <a:latin typeface="+mj-lt"/>
              </a:rPr>
              <a:t>Clergy </a:t>
            </a:r>
            <a:r>
              <a:rPr lang="en-US" sz="2200" b="1" dirty="0" smtClean="0">
                <a:latin typeface="+mj-lt"/>
              </a:rPr>
              <a:t>Development</a:t>
            </a:r>
            <a:endParaRPr lang="en-US" sz="1000" b="1" dirty="0">
              <a:latin typeface="+mj-lt"/>
            </a:endParaRPr>
          </a:p>
          <a:p>
            <a:r>
              <a:rPr lang="en-US" sz="2200" dirty="0" smtClean="0"/>
              <a:t>                                          </a:t>
            </a:r>
            <a:r>
              <a:rPr lang="en-US" sz="2200" dirty="0" smtClean="0">
                <a:latin typeface="+mn-lt"/>
              </a:rPr>
              <a:t>“</a:t>
            </a:r>
            <a:r>
              <a:rPr lang="en-US" sz="2200" dirty="0">
                <a:latin typeface="+mn-lt"/>
              </a:rPr>
              <a:t>More and better preachers… there is a demand </a:t>
            </a:r>
            <a:endParaRPr lang="en-US" sz="2200" dirty="0" smtClean="0">
              <a:latin typeface="+mn-lt"/>
            </a:endParaRPr>
          </a:p>
          <a:p>
            <a:r>
              <a:rPr lang="en-US" sz="2200" dirty="0">
                <a:latin typeface="+mn-lt"/>
              </a:rPr>
              <a:t> </a:t>
            </a:r>
            <a:r>
              <a:rPr lang="en-US" sz="2200" dirty="0" smtClean="0">
                <a:latin typeface="+mn-lt"/>
              </a:rPr>
              <a:t>                                              for quantity</a:t>
            </a:r>
            <a:r>
              <a:rPr lang="en-US" sz="2200" dirty="0">
                <a:latin typeface="+mn-lt"/>
              </a:rPr>
              <a:t>… but with the quantity there must </a:t>
            </a:r>
            <a:endParaRPr lang="en-US" sz="2200" dirty="0" smtClean="0">
              <a:latin typeface="+mn-lt"/>
            </a:endParaRPr>
          </a:p>
          <a:p>
            <a:r>
              <a:rPr lang="en-US" sz="2200" dirty="0">
                <a:latin typeface="+mn-lt"/>
              </a:rPr>
              <a:t> </a:t>
            </a:r>
            <a:r>
              <a:rPr lang="en-US" sz="2200" dirty="0" smtClean="0">
                <a:latin typeface="+mn-lt"/>
              </a:rPr>
              <a:t>                                              be a stepping </a:t>
            </a:r>
            <a:r>
              <a:rPr lang="en-US" sz="2200" dirty="0">
                <a:latin typeface="+mn-lt"/>
              </a:rPr>
              <a:t>up of the quality or we shall yet </a:t>
            </a:r>
            <a:endParaRPr lang="en-US" sz="2200" dirty="0" smtClean="0">
              <a:latin typeface="+mn-lt"/>
            </a:endParaRPr>
          </a:p>
          <a:p>
            <a:r>
              <a:rPr lang="en-US" sz="2200" dirty="0">
                <a:latin typeface="+mn-lt"/>
              </a:rPr>
              <a:t> </a:t>
            </a:r>
            <a:r>
              <a:rPr lang="en-US" sz="2200" dirty="0" smtClean="0">
                <a:latin typeface="+mn-lt"/>
              </a:rPr>
              <a:t>                                              become a cult</a:t>
            </a:r>
            <a:r>
              <a:rPr lang="en-US" sz="2200" dirty="0">
                <a:latin typeface="+mn-lt"/>
              </a:rPr>
              <a:t>, rather than a rounded brand of </a:t>
            </a:r>
            <a:endParaRPr lang="en-US" sz="2200" dirty="0" smtClean="0">
              <a:latin typeface="+mn-lt"/>
            </a:endParaRPr>
          </a:p>
          <a:p>
            <a:r>
              <a:rPr lang="en-US" sz="2200" dirty="0">
                <a:latin typeface="+mn-lt"/>
              </a:rPr>
              <a:t> </a:t>
            </a:r>
            <a:r>
              <a:rPr lang="en-US" sz="2200" dirty="0" smtClean="0">
                <a:latin typeface="+mn-lt"/>
              </a:rPr>
              <a:t>                                              the </a:t>
            </a:r>
            <a:r>
              <a:rPr lang="en-US" sz="2200" dirty="0">
                <a:latin typeface="+mn-lt"/>
              </a:rPr>
              <a:t>Church </a:t>
            </a:r>
            <a:r>
              <a:rPr lang="en-US" sz="2200" dirty="0" smtClean="0">
                <a:latin typeface="+mn-lt"/>
              </a:rPr>
              <a:t>Universal.” J.B. Chapman</a:t>
            </a:r>
          </a:p>
          <a:p>
            <a:r>
              <a:rPr lang="en-US" sz="2200" dirty="0"/>
              <a:t>	</a:t>
            </a:r>
            <a:r>
              <a:rPr lang="en-US" sz="2200" dirty="0" smtClean="0"/>
              <a:t>				</a:t>
            </a:r>
            <a:endParaRPr lang="en-US" sz="20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a:p>
            <a:r>
              <a:rPr lang="en-US" sz="32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	</a:t>
            </a:r>
          </a:p>
          <a:p>
            <a:endParaRPr lang="en-US" dirty="0" smtClean="0">
              <a:solidFill>
                <a:prstClr val="white"/>
              </a:solidFill>
            </a:endParaRPr>
          </a:p>
          <a:p>
            <a:endParaRPr lang="en-US" dirty="0" smtClean="0">
              <a:solidFill>
                <a:prstClr val="white"/>
              </a:solidFill>
            </a:endParaRPr>
          </a:p>
          <a:p>
            <a:endParaRPr lang="en-US" dirty="0">
              <a:solidFill>
                <a:prstClr val="white"/>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1400" y="4592782"/>
            <a:ext cx="1524000" cy="2043708"/>
          </a:xfrm>
          <a:prstGeom prst="rect">
            <a:avLst/>
          </a:prstGeom>
          <a:ln w="38100">
            <a:solidFill>
              <a:schemeClr val="accent2">
                <a:lumMod val="50000"/>
              </a:schemeClr>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2895600"/>
            <a:ext cx="1752600" cy="2362200"/>
          </a:xfrm>
          <a:prstGeom prst="rect">
            <a:avLst/>
          </a:prstGeom>
          <a:ln w="38100">
            <a:solidFill>
              <a:schemeClr val="accent2">
                <a:lumMod val="50000"/>
              </a:schemeClr>
            </a:solidFill>
          </a:ln>
        </p:spPr>
      </p:pic>
    </p:spTree>
    <p:extLst>
      <p:ext uri="{BB962C8B-B14F-4D97-AF65-F5344CB8AC3E}">
        <p14:creationId xmlns:p14="http://schemas.microsoft.com/office/powerpoint/2010/main" val="383622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0" y="0"/>
            <a:ext cx="9144000" cy="6858000"/>
            <a:chOff x="107384850" y="109899450"/>
            <a:chExt cx="5772150" cy="4400550"/>
          </a:xfrm>
        </p:grpSpPr>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5"/>
            <p:cNvPicPr>
              <a:picLocks noChangeAspect="1" noChangeArrowheads="1"/>
            </p:cNvPicPr>
            <p:nvPr/>
          </p:nvPicPr>
          <p:blipFill>
            <a:blip r:embed="rId4">
              <a:extLs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8200" name="Group 8"/>
          <p:cNvGrpSpPr>
            <a:grpSpLocks/>
          </p:cNvGrpSpPr>
          <p:nvPr/>
        </p:nvGrpSpPr>
        <p:grpSpPr bwMode="auto">
          <a:xfrm>
            <a:off x="457200" y="457200"/>
            <a:ext cx="8382000" cy="5913438"/>
            <a:chOff x="288" y="720"/>
            <a:chExt cx="5280" cy="3295"/>
          </a:xfrm>
        </p:grpSpPr>
        <p:sp>
          <p:nvSpPr>
            <p:cNvPr id="8201" name="Text Box 3"/>
            <p:cNvSpPr txBox="1">
              <a:spLocks noChangeArrowheads="1"/>
            </p:cNvSpPr>
            <p:nvPr/>
          </p:nvSpPr>
          <p:spPr bwMode="auto">
            <a:xfrm>
              <a:off x="480" y="720"/>
              <a:ext cx="508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t>The late Dr. John A. Knight often stated, </a:t>
              </a:r>
            </a:p>
          </p:txBody>
        </p:sp>
        <p:sp>
          <p:nvSpPr>
            <p:cNvPr id="8202" name="Text Box 8"/>
            <p:cNvSpPr txBox="1">
              <a:spLocks noChangeArrowheads="1"/>
            </p:cNvSpPr>
            <p:nvPr/>
          </p:nvSpPr>
          <p:spPr bwMode="auto">
            <a:xfrm>
              <a:off x="384" y="1104"/>
              <a:ext cx="508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a:t>“Holiness, missions, and education </a:t>
              </a:r>
            </a:p>
            <a:p>
              <a:pPr algn="ctr" eaLnBrk="1" hangingPunct="1"/>
              <a:r>
                <a:rPr lang="en-US" altLang="en-US" sz="2800" b="1"/>
                <a:t>are the hallmarks of who we are.”</a:t>
              </a:r>
              <a:endParaRPr lang="en-US" altLang="en-US" sz="2800"/>
            </a:p>
          </p:txBody>
        </p:sp>
        <p:grpSp>
          <p:nvGrpSpPr>
            <p:cNvPr id="8203" name="Group 11"/>
            <p:cNvGrpSpPr>
              <a:grpSpLocks/>
            </p:cNvGrpSpPr>
            <p:nvPr/>
          </p:nvGrpSpPr>
          <p:grpSpPr bwMode="auto">
            <a:xfrm>
              <a:off x="288" y="1824"/>
              <a:ext cx="5184" cy="2191"/>
              <a:chOff x="288" y="1584"/>
              <a:chExt cx="5184" cy="2191"/>
            </a:xfrm>
          </p:grpSpPr>
          <p:sp>
            <p:nvSpPr>
              <p:cNvPr id="8204" name="Rectangle 12"/>
              <p:cNvSpPr>
                <a:spLocks noChangeArrowheads="1"/>
              </p:cNvSpPr>
              <p:nvPr/>
            </p:nvSpPr>
            <p:spPr bwMode="auto">
              <a:xfrm>
                <a:off x="288" y="1664"/>
                <a:ext cx="5184"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s-ES" altLang="en-US" sz="2400"/>
                  <a:t>“Santidad, misiones y educacion son </a:t>
                </a:r>
              </a:p>
              <a:p>
                <a:pPr algn="ctr" eaLnBrk="0" hangingPunct="0"/>
                <a:r>
                  <a:rPr lang="es-ES" altLang="en-US" sz="2400"/>
                  <a:t>las caracteristicas mas importantes de quienes somos.”</a:t>
                </a:r>
                <a:r>
                  <a:rPr lang="en-US" altLang="en-US" sz="2800"/>
                  <a:t> </a:t>
                </a:r>
              </a:p>
            </p:txBody>
          </p:sp>
          <p:sp>
            <p:nvSpPr>
              <p:cNvPr id="8205" name="Rectangle 13"/>
              <p:cNvSpPr>
                <a:spLocks noChangeArrowheads="1"/>
              </p:cNvSpPr>
              <p:nvPr/>
            </p:nvSpPr>
            <p:spPr bwMode="auto">
              <a:xfrm>
                <a:off x="288" y="2285"/>
                <a:ext cx="5184"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pt-BR" altLang="en-US" sz="2400"/>
                  <a:t>"Santidade, missões e educação são </a:t>
                </a:r>
              </a:p>
              <a:p>
                <a:pPr algn="ctr" eaLnBrk="0" hangingPunct="0"/>
                <a:r>
                  <a:rPr lang="pt-BR" altLang="en-US" sz="2400"/>
                  <a:t>as principais características de quem nós somos".</a:t>
                </a:r>
                <a:r>
                  <a:rPr lang="en-US" altLang="en-US"/>
                  <a:t> </a:t>
                </a:r>
              </a:p>
            </p:txBody>
          </p:sp>
          <p:sp>
            <p:nvSpPr>
              <p:cNvPr id="8206" name="Rectangle 14"/>
              <p:cNvSpPr>
                <a:spLocks noChangeArrowheads="1"/>
              </p:cNvSpPr>
              <p:nvPr/>
            </p:nvSpPr>
            <p:spPr bwMode="auto">
              <a:xfrm>
                <a:off x="288" y="2910"/>
                <a:ext cx="5184"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s-ES" altLang="en-US" sz="2400"/>
                  <a:t>"La sainteté, la mission et l'éducation sont</a:t>
                </a:r>
              </a:p>
              <a:p>
                <a:pPr algn="ctr" eaLnBrk="0" hangingPunct="0"/>
                <a:r>
                  <a:rPr lang="es-ES" altLang="en-US" sz="2400"/>
                  <a:t>les caractéristiques de notre identité."</a:t>
                </a:r>
                <a:r>
                  <a:rPr lang="en-US" altLang="en-US" sz="2400"/>
                  <a:t> </a:t>
                </a:r>
              </a:p>
            </p:txBody>
          </p:sp>
          <p:sp>
            <p:nvSpPr>
              <p:cNvPr id="8207" name="Line 15"/>
              <p:cNvSpPr>
                <a:spLocks noChangeShapeType="1"/>
              </p:cNvSpPr>
              <p:nvPr/>
            </p:nvSpPr>
            <p:spPr bwMode="auto">
              <a:xfrm>
                <a:off x="1728" y="1584"/>
                <a:ext cx="230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6"/>
              <p:cNvSpPr>
                <a:spLocks noChangeShapeType="1"/>
              </p:cNvSpPr>
              <p:nvPr/>
            </p:nvSpPr>
            <p:spPr bwMode="auto">
              <a:xfrm>
                <a:off x="1728" y="2208"/>
                <a:ext cx="230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Line 17"/>
              <p:cNvSpPr>
                <a:spLocks noChangeShapeType="1"/>
              </p:cNvSpPr>
              <p:nvPr/>
            </p:nvSpPr>
            <p:spPr bwMode="auto">
              <a:xfrm>
                <a:off x="1728" y="2832"/>
                <a:ext cx="230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Line 18"/>
              <p:cNvSpPr>
                <a:spLocks noChangeShapeType="1"/>
              </p:cNvSpPr>
              <p:nvPr/>
            </p:nvSpPr>
            <p:spPr bwMode="auto">
              <a:xfrm>
                <a:off x="1728" y="3456"/>
                <a:ext cx="230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Rectangle 19"/>
              <p:cNvSpPr>
                <a:spLocks noChangeArrowheads="1"/>
              </p:cNvSpPr>
              <p:nvPr/>
            </p:nvSpPr>
            <p:spPr bwMode="auto">
              <a:xfrm>
                <a:off x="288" y="3520"/>
                <a:ext cx="5092"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sz="2400"/>
                  <a:t>"성결과 선교, 그리고 교육은 우리의 정체성의 표시입니다."</a:t>
                </a:r>
              </a:p>
            </p:txBody>
          </p:sp>
        </p:grpSp>
      </p:grpSp>
    </p:spTree>
    <p:extLst>
      <p:ext uri="{BB962C8B-B14F-4D97-AF65-F5344CB8AC3E}">
        <p14:creationId xmlns:p14="http://schemas.microsoft.com/office/powerpoint/2010/main" val="3097338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0" y="0"/>
            <a:ext cx="9144000" cy="6858000"/>
            <a:chOff x="107384850" y="109899450"/>
            <a:chExt cx="5772150" cy="4400550"/>
          </a:xfrm>
        </p:grpSpPr>
        <p:pic>
          <p:nvPicPr>
            <p:cNvPr id="7"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ctrTitle"/>
          </p:nvPr>
        </p:nvSpPr>
        <p:spPr>
          <a:xfrm>
            <a:off x="381000" y="152400"/>
            <a:ext cx="8534400" cy="6324600"/>
          </a:xfrm>
        </p:spPr>
        <p:txBody>
          <a:bodyPr>
            <a:normAutofit fontScale="90000"/>
          </a:bodyPr>
          <a:lstStyle/>
          <a:p>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solidFill>
                  <a:srgbClr val="002060"/>
                </a:solidFill>
                <a:effectLst>
                  <a:outerShdw blurRad="38100" dist="38100" dir="2700000" algn="tl">
                    <a:srgbClr val="000000">
                      <a:alpha val="43137"/>
                    </a:srgbClr>
                  </a:outerShdw>
                </a:effectLst>
              </a:rPr>
              <a:t>Global Education and Clergy Development</a:t>
            </a:r>
            <a:br>
              <a:rPr lang="en-US" sz="4000" b="1" dirty="0" smtClean="0">
                <a:solidFill>
                  <a:srgbClr val="002060"/>
                </a:solidFill>
                <a:effectLst>
                  <a:outerShdw blurRad="38100" dist="38100" dir="2700000" algn="tl">
                    <a:srgbClr val="000000">
                      <a:alpha val="43137"/>
                    </a:srgbClr>
                  </a:outerShdw>
                </a:effectLst>
              </a:rPr>
            </a:br>
            <a:r>
              <a:rPr lang="en-US" sz="4000" b="1" dirty="0" smtClean="0">
                <a:solidFill>
                  <a:srgbClr val="002060"/>
                </a:solidFill>
                <a:effectLst>
                  <a:outerShdw blurRad="38100" dist="38100" dir="2700000" algn="tl">
                    <a:srgbClr val="000000">
                      <a:alpha val="43137"/>
                    </a:srgbClr>
                  </a:outerShdw>
                </a:effectLst>
              </a:rPr>
              <a:t>Committee of the General Board</a:t>
            </a:r>
            <a:br>
              <a:rPr lang="en-US" sz="4000" b="1" dirty="0" smtClean="0">
                <a:solidFill>
                  <a:srgbClr val="002060"/>
                </a:solidFill>
                <a:effectLst>
                  <a:outerShdw blurRad="38100" dist="38100" dir="2700000" algn="tl">
                    <a:srgbClr val="000000">
                      <a:alpha val="43137"/>
                    </a:srgbClr>
                  </a:outerShdw>
                </a:effectLst>
              </a:rPr>
            </a:br>
            <a:r>
              <a:rPr lang="en-US" sz="4000" b="1" dirty="0" smtClean="0">
                <a:solidFill>
                  <a:srgbClr val="002060"/>
                </a:solidFill>
                <a:effectLst>
                  <a:outerShdw blurRad="38100" dist="38100" dir="2700000" algn="tl">
                    <a:srgbClr val="000000">
                      <a:alpha val="43137"/>
                    </a:srgbClr>
                  </a:outerShdw>
                </a:effectLst>
              </a:rPr>
              <a:t/>
            </a:r>
            <a:br>
              <a:rPr lang="en-US" sz="4000" b="1" dirty="0" smtClean="0">
                <a:solidFill>
                  <a:srgbClr val="002060"/>
                </a:solidFill>
                <a:effectLst>
                  <a:outerShdw blurRad="38100" dist="38100" dir="2700000" algn="tl">
                    <a:srgbClr val="000000">
                      <a:alpha val="43137"/>
                    </a:srgbClr>
                  </a:outerShdw>
                </a:effectLst>
              </a:rPr>
            </a:br>
            <a:r>
              <a:rPr lang="en-US" sz="3100" b="1" i="1" dirty="0" smtClean="0"/>
              <a:t>“give </a:t>
            </a:r>
            <a:r>
              <a:rPr lang="en-US" sz="3100" b="1" i="1" dirty="0"/>
              <a:t>oversight to the global educational enterprise, IBOE, clergy preparation, clergy development, and other such interests related to education and ministry.” </a:t>
            </a:r>
            <a:r>
              <a:rPr lang="en-US" sz="3100" b="1" i="1" dirty="0" smtClean="0"/>
              <a:t/>
            </a:r>
            <a:br>
              <a:rPr lang="en-US" sz="3100" b="1" i="1" dirty="0" smtClean="0"/>
            </a:br>
            <a:r>
              <a:rPr lang="en-US" sz="3100" b="1" i="1" dirty="0" smtClean="0"/>
              <a:t>(2009 BGS White Paper)</a:t>
            </a:r>
            <a:br>
              <a:rPr lang="en-US" sz="3100" b="1" i="1" dirty="0" smtClean="0"/>
            </a:br>
            <a:r>
              <a:rPr lang="en-US" sz="3100" b="1" i="1" dirty="0" smtClean="0"/>
              <a:t> </a:t>
            </a:r>
            <a:r>
              <a:rPr lang="en-US" sz="3100" b="1" dirty="0" smtClean="0">
                <a:solidFill>
                  <a:srgbClr val="002060"/>
                </a:solidFill>
                <a:effectLst>
                  <a:outerShdw blurRad="38100" dist="38100" dir="2700000" algn="tl">
                    <a:srgbClr val="000000">
                      <a:alpha val="43137"/>
                    </a:srgbClr>
                  </a:outerShdw>
                </a:effectLst>
              </a:rPr>
              <a:t/>
            </a:r>
            <a:br>
              <a:rPr lang="en-US" sz="3100" b="1" dirty="0" smtClean="0">
                <a:solidFill>
                  <a:srgbClr val="002060"/>
                </a:solidFill>
                <a:effectLst>
                  <a:outerShdw blurRad="38100" dist="38100" dir="2700000" algn="tl">
                    <a:srgbClr val="000000">
                      <a:alpha val="43137"/>
                    </a:srgbClr>
                  </a:outerShdw>
                </a:effectLst>
              </a:rPr>
            </a:br>
            <a:r>
              <a:rPr lang="en-US" sz="3100" b="1" i="1" dirty="0"/>
              <a:t>“shall have policy oversight for the International Board of Education, Clergy Development, and for other matters assigned by the General Board.” </a:t>
            </a:r>
            <a:r>
              <a:rPr lang="en-US" sz="3100" b="1" i="1" dirty="0" smtClean="0"/>
              <a:t/>
            </a:r>
            <a:br>
              <a:rPr lang="en-US" sz="3100" b="1" i="1" dirty="0" smtClean="0"/>
            </a:br>
            <a:r>
              <a:rPr lang="en-US" sz="3100" b="1" i="1" dirty="0" smtClean="0"/>
              <a:t>(2014 General Board Policy Manual)</a:t>
            </a:r>
            <a:r>
              <a:rPr lang="en-US" sz="3100" b="1" i="1" dirty="0">
                <a:solidFill>
                  <a:srgbClr val="002060"/>
                </a:solidFill>
                <a:effectLst>
                  <a:outerShdw blurRad="38100" dist="38100" dir="2700000" algn="tl">
                    <a:srgbClr val="000000">
                      <a:alpha val="43137"/>
                    </a:srgbClr>
                  </a:outerShdw>
                </a:effectLst>
              </a:rPr>
              <a:t/>
            </a:r>
            <a:br>
              <a:rPr lang="en-US" sz="3100" b="1" i="1" dirty="0">
                <a:solidFill>
                  <a:srgbClr val="002060"/>
                </a:solidFill>
                <a:effectLst>
                  <a:outerShdw blurRad="38100" dist="38100" dir="2700000" algn="tl">
                    <a:srgbClr val="000000">
                      <a:alpha val="43137"/>
                    </a:srgbClr>
                  </a:outerShdw>
                </a:effectLst>
              </a:rPr>
            </a:br>
            <a:r>
              <a:rPr lang="en-US" sz="4000" dirty="0" smtClean="0"/>
              <a:t/>
            </a:r>
            <a:br>
              <a:rPr lang="en-US" sz="4000" dirty="0" smtClean="0"/>
            </a:br>
            <a:endParaRPr lang="en-US" sz="4000" dirty="0"/>
          </a:p>
        </p:txBody>
      </p:sp>
      <p:sp>
        <p:nvSpPr>
          <p:cNvPr id="3" name="Subtitle 2"/>
          <p:cNvSpPr>
            <a:spLocks noGrp="1"/>
          </p:cNvSpPr>
          <p:nvPr>
            <p:ph type="subTitle" idx="1"/>
          </p:nvPr>
        </p:nvSpPr>
        <p:spPr>
          <a:xfrm>
            <a:off x="1371600" y="6248400"/>
            <a:ext cx="6400800" cy="228600"/>
          </a:xfrm>
        </p:spPr>
        <p:txBody>
          <a:bodyPr>
            <a:normAutofit fontScale="32500" lnSpcReduction="20000"/>
          </a:bodyPr>
          <a:lstStyle/>
          <a:p>
            <a:endParaRPr lang="en-US" dirty="0">
              <a:solidFill>
                <a:schemeClr val="accent2">
                  <a:lumMod val="50000"/>
                </a:schemeClr>
              </a:solidFill>
            </a:endParaRPr>
          </a:p>
        </p:txBody>
      </p:sp>
    </p:spTree>
    <p:extLst>
      <p:ext uri="{BB962C8B-B14F-4D97-AF65-F5344CB8AC3E}">
        <p14:creationId xmlns:p14="http://schemas.microsoft.com/office/powerpoint/2010/main" val="3533779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0" y="0"/>
            <a:ext cx="9144000" cy="6858000"/>
            <a:chOff x="107384850" y="109899450"/>
            <a:chExt cx="5772150" cy="4400550"/>
          </a:xfrm>
        </p:grpSpPr>
        <p:pic>
          <p:nvPicPr>
            <p:cNvPr id="7"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ctrTitle"/>
          </p:nvPr>
        </p:nvSpPr>
        <p:spPr>
          <a:xfrm>
            <a:off x="304800" y="152400"/>
            <a:ext cx="8610600" cy="6324600"/>
          </a:xfrm>
        </p:spPr>
        <p:txBody>
          <a:bodyPr>
            <a:normAutofit fontScale="90000"/>
          </a:bodyPr>
          <a:lstStyle/>
          <a:p>
            <a:pPr algn="l"/>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t>
            </a:r>
            <a:r>
              <a:rPr lang="en-US" sz="4000" b="1" dirty="0" smtClean="0">
                <a:solidFill>
                  <a:srgbClr val="002060"/>
                </a:solidFill>
                <a:effectLst>
                  <a:outerShdw blurRad="38100" dist="38100" dir="2700000" algn="tl">
                    <a:srgbClr val="000000">
                      <a:alpha val="43137"/>
                    </a:srgbClr>
                  </a:outerShdw>
                </a:effectLst>
              </a:rPr>
              <a:t>G</a:t>
            </a:r>
            <a:r>
              <a:rPr lang="en-US" sz="4000" b="1" dirty="0" smtClean="0">
                <a:solidFill>
                  <a:srgbClr val="002060"/>
                </a:solidFill>
                <a:effectLst>
                  <a:outerShdw blurRad="38100" dist="38100" dir="2700000" algn="tl">
                    <a:srgbClr val="000000">
                      <a:alpha val="43137"/>
                    </a:srgbClr>
                  </a:outerShdw>
                </a:effectLst>
                <a:latin typeface="Calibri" panose="020F0502020204030204" pitchFamily="34" charset="0"/>
                <a:cs typeface="Arial" charset="0"/>
              </a:rPr>
              <a:t>lobal Education and Clergy Development</a:t>
            </a:r>
            <a:br>
              <a:rPr lang="en-US" sz="4000" b="1" dirty="0" smtClean="0">
                <a:solidFill>
                  <a:srgbClr val="002060"/>
                </a:solidFill>
                <a:effectLst>
                  <a:outerShdw blurRad="38100" dist="38100" dir="2700000" algn="tl">
                    <a:srgbClr val="000000">
                      <a:alpha val="43137"/>
                    </a:srgbClr>
                  </a:outerShdw>
                </a:effectLst>
                <a:latin typeface="Calibri" panose="020F0502020204030204" pitchFamily="34" charset="0"/>
                <a:cs typeface="Arial" charset="0"/>
              </a:rPr>
            </a:b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Arial" charset="0"/>
              </a:rPr>
              <a:t/>
            </a:r>
            <a:b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Arial" charset="0"/>
              </a:rPr>
            </a:br>
            <a:r>
              <a:rPr lang="en-US" sz="4000" b="1" dirty="0" smtClean="0">
                <a:solidFill>
                  <a:srgbClr val="002060"/>
                </a:solidFill>
                <a:effectLst>
                  <a:outerShdw blurRad="38100" dist="38100" dir="2700000" algn="tl">
                    <a:srgbClr val="000000">
                      <a:alpha val="43137"/>
                    </a:srgbClr>
                  </a:outerShdw>
                </a:effectLst>
                <a:latin typeface="Calibri" panose="020F0502020204030204" pitchFamily="34" charset="0"/>
                <a:cs typeface="Arial" charset="0"/>
              </a:rPr>
              <a:t/>
            </a:r>
            <a:br>
              <a:rPr lang="en-US" sz="4000" b="1" dirty="0" smtClean="0">
                <a:solidFill>
                  <a:srgbClr val="002060"/>
                </a:solidFill>
                <a:effectLst>
                  <a:outerShdw blurRad="38100" dist="38100" dir="2700000" algn="tl">
                    <a:srgbClr val="000000">
                      <a:alpha val="43137"/>
                    </a:srgbClr>
                  </a:outerShdw>
                </a:effectLst>
                <a:latin typeface="Calibri" panose="020F0502020204030204" pitchFamily="34" charset="0"/>
                <a:cs typeface="Arial" charset="0"/>
              </a:rPr>
            </a:b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Arial" charset="0"/>
              </a:rPr>
              <a:t/>
            </a:r>
            <a:b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Arial" charset="0"/>
              </a:rPr>
            </a:br>
            <a:r>
              <a:rPr lang="en-US" sz="4000" b="1" dirty="0" smtClean="0">
                <a:solidFill>
                  <a:srgbClr val="002060"/>
                </a:solidFill>
                <a:effectLst>
                  <a:outerShdw blurRad="38100" dist="38100" dir="2700000" algn="tl">
                    <a:srgbClr val="000000">
                      <a:alpha val="43137"/>
                    </a:srgbClr>
                  </a:outerShdw>
                </a:effectLst>
                <a:latin typeface="Calibri" panose="020F0502020204030204" pitchFamily="34" charset="0"/>
                <a:cs typeface="Arial" charset="0"/>
              </a:rPr>
              <a:t/>
            </a:r>
            <a:br>
              <a:rPr lang="en-US" sz="4000" b="1" dirty="0" smtClean="0">
                <a:solidFill>
                  <a:srgbClr val="002060"/>
                </a:solidFill>
                <a:effectLst>
                  <a:outerShdw blurRad="38100" dist="38100" dir="2700000" algn="tl">
                    <a:srgbClr val="000000">
                      <a:alpha val="43137"/>
                    </a:srgbClr>
                  </a:outerShdw>
                </a:effectLst>
                <a:latin typeface="Calibri" panose="020F0502020204030204" pitchFamily="34" charset="0"/>
                <a:cs typeface="Arial" charset="0"/>
              </a:rPr>
            </a:br>
            <a:r>
              <a:rPr lang="en-US" sz="4000" b="1" dirty="0" smtClean="0">
                <a:solidFill>
                  <a:srgbClr val="002060"/>
                </a:solidFill>
                <a:effectLst>
                  <a:outerShdw blurRad="38100" dist="38100" dir="2700000" algn="tl">
                    <a:srgbClr val="000000">
                      <a:alpha val="43137"/>
                    </a:srgbClr>
                  </a:outerShdw>
                </a:effectLst>
              </a:rPr>
              <a:t>					</a:t>
            </a:r>
            <a:br>
              <a:rPr lang="en-US" sz="4000" b="1" dirty="0" smtClean="0">
                <a:solidFill>
                  <a:srgbClr val="002060"/>
                </a:solidFill>
                <a:effectLst>
                  <a:outerShdw blurRad="38100" dist="38100" dir="2700000" algn="tl">
                    <a:srgbClr val="000000">
                      <a:alpha val="43137"/>
                    </a:srgbClr>
                  </a:outerShdw>
                </a:effectLst>
              </a:rPr>
            </a:br>
            <a:r>
              <a:rPr lang="en-US" sz="4000" b="1" dirty="0" smtClean="0">
                <a:solidFill>
                  <a:srgbClr val="002060"/>
                </a:solidFill>
                <a:effectLst>
                  <a:outerShdw blurRad="38100" dist="38100" dir="2700000" algn="tl">
                    <a:srgbClr val="000000">
                      <a:alpha val="43137"/>
                    </a:srgbClr>
                  </a:outerShdw>
                </a:effectLst>
              </a:rPr>
              <a:t/>
            </a:r>
            <a:br>
              <a:rPr lang="en-US" sz="4000" b="1" dirty="0" smtClean="0">
                <a:solidFill>
                  <a:srgbClr val="002060"/>
                </a:solidFill>
                <a:effectLst>
                  <a:outerShdw blurRad="38100" dist="38100" dir="2700000" algn="tl">
                    <a:srgbClr val="000000">
                      <a:alpha val="43137"/>
                    </a:srgbClr>
                  </a:outerShdw>
                </a:effectLst>
              </a:rPr>
            </a:br>
            <a:r>
              <a:rPr lang="en-US" sz="4000" b="1" dirty="0">
                <a:solidFill>
                  <a:srgbClr val="002060"/>
                </a:solidFill>
                <a:effectLst>
                  <a:outerShdw blurRad="38100" dist="38100" dir="2700000" algn="tl">
                    <a:srgbClr val="000000">
                      <a:alpha val="43137"/>
                    </a:srgbClr>
                  </a:outerShdw>
                </a:effectLst>
              </a:rPr>
              <a:t>	</a:t>
            </a:r>
            <a:r>
              <a:rPr lang="en-US" sz="4000" b="1" dirty="0" smtClean="0">
                <a:solidFill>
                  <a:srgbClr val="002060"/>
                </a:solidFill>
                <a:effectLst>
                  <a:outerShdw blurRad="38100" dist="38100" dir="2700000" algn="tl">
                    <a:srgbClr val="000000">
                      <a:alpha val="43137"/>
                    </a:srgbClr>
                  </a:outerShdw>
                </a:effectLst>
              </a:rPr>
              <a:t>					   </a:t>
            </a:r>
            <a:r>
              <a:rPr lang="en-US" sz="4000" b="1" dirty="0" smtClean="0">
                <a:solidFill>
                  <a:srgbClr val="002060"/>
                </a:solidFill>
                <a:effectLst>
                  <a:outerShdw blurRad="38100" dist="38100" dir="2700000" algn="tl">
                    <a:srgbClr val="000000">
                      <a:alpha val="43137"/>
                    </a:srgbClr>
                  </a:outerShdw>
                </a:effectLst>
                <a:latin typeface="Calibri" pitchFamily="34" charset="0"/>
                <a:cs typeface="Arial" charset="0"/>
              </a:rPr>
              <a:t>Global </a:t>
            </a:r>
            <a:r>
              <a:rPr lang="en-US" sz="4000" b="1" dirty="0">
                <a:solidFill>
                  <a:srgbClr val="002060"/>
                </a:solidFill>
                <a:effectLst>
                  <a:outerShdw blurRad="38100" dist="38100" dir="2700000" algn="tl">
                    <a:srgbClr val="000000">
                      <a:alpha val="43137"/>
                    </a:srgbClr>
                  </a:outerShdw>
                </a:effectLst>
                <a:latin typeface="Calibri" pitchFamily="34" charset="0"/>
                <a:cs typeface="Arial" charset="0"/>
              </a:rPr>
              <a:t>Clergy</a:t>
            </a:r>
            <a:br>
              <a:rPr lang="en-US" sz="4000" b="1" dirty="0">
                <a:solidFill>
                  <a:srgbClr val="002060"/>
                </a:solidFill>
                <a:effectLst>
                  <a:outerShdw blurRad="38100" dist="38100" dir="2700000" algn="tl">
                    <a:srgbClr val="000000">
                      <a:alpha val="43137"/>
                    </a:srgbClr>
                  </a:outerShdw>
                </a:effectLst>
                <a:latin typeface="Calibri" pitchFamily="34" charset="0"/>
                <a:cs typeface="Arial" charset="0"/>
              </a:rPr>
            </a:br>
            <a:r>
              <a:rPr lang="en-US" sz="4000" b="1" dirty="0" smtClean="0">
                <a:solidFill>
                  <a:srgbClr val="002060"/>
                </a:solidFill>
                <a:effectLst>
                  <a:outerShdw blurRad="38100" dist="38100" dir="2700000" algn="tl">
                    <a:srgbClr val="000000">
                      <a:alpha val="43137"/>
                    </a:srgbClr>
                  </a:outerShdw>
                </a:effectLst>
                <a:latin typeface="Calibri" pitchFamily="34" charset="0"/>
                <a:cs typeface="Arial" charset="0"/>
              </a:rPr>
              <a:t>						   Development</a:t>
            </a:r>
            <a:r>
              <a:rPr lang="en-US" sz="4000" b="1" dirty="0">
                <a:solidFill>
                  <a:srgbClr val="002060"/>
                </a:solidFill>
                <a:effectLst>
                  <a:outerShdw blurRad="38100" dist="38100" dir="2700000" algn="tl">
                    <a:srgbClr val="000000">
                      <a:alpha val="43137"/>
                    </a:srgbClr>
                  </a:outerShdw>
                </a:effectLst>
                <a:latin typeface="Calibri" pitchFamily="34" charset="0"/>
                <a:cs typeface="Arial" charset="0"/>
              </a:rPr>
              <a:t/>
            </a:r>
            <a:br>
              <a:rPr lang="en-US" sz="4000" b="1" dirty="0">
                <a:solidFill>
                  <a:srgbClr val="002060"/>
                </a:solidFill>
                <a:effectLst>
                  <a:outerShdw blurRad="38100" dist="38100" dir="2700000" algn="tl">
                    <a:srgbClr val="000000">
                      <a:alpha val="43137"/>
                    </a:srgbClr>
                  </a:outerShdw>
                </a:effectLst>
                <a:latin typeface="Calibri" pitchFamily="34" charset="0"/>
                <a:cs typeface="Arial" charset="0"/>
              </a:rPr>
            </a:br>
            <a:r>
              <a:rPr lang="en-US" sz="4000" b="1" dirty="0" smtClean="0">
                <a:solidFill>
                  <a:srgbClr val="002060"/>
                </a:solidFill>
                <a:effectLst>
                  <a:outerShdw blurRad="38100" dist="38100" dir="2700000" algn="tl">
                    <a:srgbClr val="000000">
                      <a:alpha val="43137"/>
                    </a:srgbClr>
                  </a:outerShdw>
                </a:effectLst>
                <a:latin typeface="Calibri" pitchFamily="34" charset="0"/>
                <a:cs typeface="Arial" charset="0"/>
              </a:rPr>
              <a:t>						        (</a:t>
            </a:r>
            <a:r>
              <a:rPr lang="en-US" sz="4000" b="1" dirty="0">
                <a:solidFill>
                  <a:srgbClr val="002060"/>
                </a:solidFill>
                <a:effectLst>
                  <a:outerShdw blurRad="38100" dist="38100" dir="2700000" algn="tl">
                    <a:srgbClr val="000000">
                      <a:alpha val="43137"/>
                    </a:srgbClr>
                  </a:outerShdw>
                </a:effectLst>
                <a:latin typeface="Calibri" pitchFamily="34" charset="0"/>
                <a:cs typeface="Arial" charset="0"/>
              </a:rPr>
              <a:t>GCD)</a:t>
            </a:r>
            <a:r>
              <a:rPr lang="en-US" sz="4000" dirty="0">
                <a:solidFill>
                  <a:srgbClr val="002060"/>
                </a:solidFill>
                <a:effectLst>
                  <a:outerShdw blurRad="38100" dist="38100" dir="2700000" algn="tl">
                    <a:srgbClr val="000000">
                      <a:alpha val="43137"/>
                    </a:srgbClr>
                  </a:outerShdw>
                </a:effectLst>
                <a:latin typeface="Calibri" pitchFamily="34" charset="0"/>
                <a:cs typeface="Arial" charset="0"/>
              </a:rPr>
              <a:t/>
            </a:r>
            <a:br>
              <a:rPr lang="en-US" sz="4000" dirty="0">
                <a:solidFill>
                  <a:srgbClr val="002060"/>
                </a:solidFill>
                <a:effectLst>
                  <a:outerShdw blurRad="38100" dist="38100" dir="2700000" algn="tl">
                    <a:srgbClr val="000000">
                      <a:alpha val="43137"/>
                    </a:srgbClr>
                  </a:outerShdw>
                </a:effectLst>
                <a:latin typeface="Calibri" pitchFamily="34" charset="0"/>
                <a:cs typeface="Arial" charset="0"/>
              </a:rPr>
            </a:br>
            <a:r>
              <a:rPr lang="en-US" sz="4000" dirty="0" smtClean="0">
                <a:solidFill>
                  <a:srgbClr val="002060"/>
                </a:solidFill>
              </a:rPr>
              <a:t/>
            </a:r>
            <a:br>
              <a:rPr lang="en-US" sz="4000" dirty="0" smtClean="0">
                <a:solidFill>
                  <a:srgbClr val="002060"/>
                </a:solidFill>
              </a:rPr>
            </a:br>
            <a:r>
              <a:rPr lang="en-US" sz="4000" dirty="0" smtClean="0">
                <a:solidFill>
                  <a:srgbClr val="002060"/>
                </a:solidFill>
              </a:rPr>
              <a:t/>
            </a:r>
            <a:br>
              <a:rPr lang="en-US" sz="4000" dirty="0" smtClean="0">
                <a:solidFill>
                  <a:srgbClr val="002060"/>
                </a:solidFill>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dirty="0"/>
              <a:t/>
            </a:r>
            <a:br>
              <a:rPr lang="en-US" sz="4000" dirty="0"/>
            </a:br>
            <a:r>
              <a:rPr lang="en-US" sz="4000" dirty="0" smtClean="0"/>
              <a:t/>
            </a:r>
            <a:br>
              <a:rPr lang="en-US" sz="4000" dirty="0" smtClean="0"/>
            </a:br>
            <a:endParaRPr lang="en-US" sz="4000" dirty="0"/>
          </a:p>
        </p:txBody>
      </p:sp>
      <p:sp>
        <p:nvSpPr>
          <p:cNvPr id="3" name="Subtitle 2"/>
          <p:cNvSpPr>
            <a:spLocks noGrp="1"/>
          </p:cNvSpPr>
          <p:nvPr>
            <p:ph type="subTitle" idx="1"/>
          </p:nvPr>
        </p:nvSpPr>
        <p:spPr>
          <a:xfrm>
            <a:off x="304800" y="3352800"/>
            <a:ext cx="2743200" cy="3124200"/>
          </a:xfrm>
        </p:spPr>
        <p:txBody>
          <a:bodyPr>
            <a:normAutofit lnSpcReduction="10000"/>
          </a:bodyPr>
          <a:lstStyle/>
          <a:p>
            <a:r>
              <a:rPr lang="en-US" sz="3600" b="1" dirty="0">
                <a:solidFill>
                  <a:srgbClr val="002060"/>
                </a:solidFill>
                <a:effectLst>
                  <a:outerShdw blurRad="38100" dist="38100" dir="2700000" algn="tl">
                    <a:srgbClr val="000000">
                      <a:alpha val="43137"/>
                    </a:srgbClr>
                  </a:outerShdw>
                </a:effectLst>
                <a:latin typeface="Calibri" pitchFamily="34" charset="0"/>
                <a:cs typeface="Arial" charset="0"/>
              </a:rPr>
              <a:t>International</a:t>
            </a:r>
          </a:p>
          <a:p>
            <a:r>
              <a:rPr lang="en-US" sz="3600" b="1" dirty="0">
                <a:solidFill>
                  <a:srgbClr val="002060"/>
                </a:solidFill>
                <a:effectLst>
                  <a:outerShdw blurRad="38100" dist="38100" dir="2700000" algn="tl">
                    <a:srgbClr val="000000">
                      <a:alpha val="43137"/>
                    </a:srgbClr>
                  </a:outerShdw>
                </a:effectLst>
                <a:latin typeface="Calibri" pitchFamily="34" charset="0"/>
                <a:cs typeface="Arial" charset="0"/>
              </a:rPr>
              <a:t>Board</a:t>
            </a:r>
          </a:p>
          <a:p>
            <a:r>
              <a:rPr lang="en-US" sz="3600" b="1" dirty="0">
                <a:solidFill>
                  <a:srgbClr val="002060"/>
                </a:solidFill>
                <a:effectLst>
                  <a:outerShdw blurRad="38100" dist="38100" dir="2700000" algn="tl">
                    <a:srgbClr val="000000">
                      <a:alpha val="43137"/>
                    </a:srgbClr>
                  </a:outerShdw>
                </a:effectLst>
                <a:latin typeface="Calibri" pitchFamily="34" charset="0"/>
                <a:cs typeface="Arial" charset="0"/>
              </a:rPr>
              <a:t>Of</a:t>
            </a:r>
          </a:p>
          <a:p>
            <a:r>
              <a:rPr lang="en-US" sz="3600" b="1" dirty="0">
                <a:solidFill>
                  <a:srgbClr val="002060"/>
                </a:solidFill>
                <a:effectLst>
                  <a:outerShdw blurRad="38100" dist="38100" dir="2700000" algn="tl">
                    <a:srgbClr val="000000">
                      <a:alpha val="43137"/>
                    </a:srgbClr>
                  </a:outerShdw>
                </a:effectLst>
                <a:latin typeface="Calibri" pitchFamily="34" charset="0"/>
                <a:cs typeface="Arial" charset="0"/>
              </a:rPr>
              <a:t>Education</a:t>
            </a:r>
          </a:p>
          <a:p>
            <a:r>
              <a:rPr lang="en-US" sz="3600" b="1" dirty="0">
                <a:solidFill>
                  <a:srgbClr val="002060"/>
                </a:solidFill>
                <a:effectLst>
                  <a:outerShdw blurRad="38100" dist="38100" dir="2700000" algn="tl">
                    <a:srgbClr val="000000">
                      <a:alpha val="43137"/>
                    </a:srgbClr>
                  </a:outerShdw>
                </a:effectLst>
                <a:latin typeface="Calibri" pitchFamily="34" charset="0"/>
                <a:cs typeface="Arial" charset="0"/>
              </a:rPr>
              <a:t>(IBOE)</a:t>
            </a:r>
            <a:endParaRPr lang="en-US" sz="3600" dirty="0">
              <a:solidFill>
                <a:srgbClr val="002060"/>
              </a:solidFill>
              <a:effectLst>
                <a:outerShdw blurRad="38100" dist="38100" dir="2700000" algn="tl">
                  <a:srgbClr val="000000">
                    <a:alpha val="43137"/>
                  </a:srgbClr>
                </a:outerShdw>
              </a:effectLst>
              <a:latin typeface="Calibri" pitchFamily="34" charset="0"/>
              <a:cs typeface="Arial" charset="0"/>
            </a:endParaRPr>
          </a:p>
          <a:p>
            <a:endParaRPr lang="en-US" dirty="0">
              <a:solidFill>
                <a:schemeClr val="accent2">
                  <a:lumMod val="50000"/>
                </a:schemeClr>
              </a:solidFill>
            </a:endParaRPr>
          </a:p>
        </p:txBody>
      </p:sp>
    </p:spTree>
    <p:extLst>
      <p:ext uri="{BB962C8B-B14F-4D97-AF65-F5344CB8AC3E}">
        <p14:creationId xmlns:p14="http://schemas.microsoft.com/office/powerpoint/2010/main" val="322288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0" y="0"/>
            <a:ext cx="9144000" cy="6858000"/>
            <a:chOff x="107384850" y="109899450"/>
            <a:chExt cx="5772150" cy="4400550"/>
          </a:xfrm>
        </p:grpSpPr>
        <p:pic>
          <p:nvPicPr>
            <p:cNvPr id="4"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0" y="152400"/>
            <a:ext cx="9144000" cy="10279737"/>
          </a:xfrm>
          <a:prstGeom prst="rect">
            <a:avLst/>
          </a:prstGeom>
          <a:noFill/>
        </p:spPr>
        <p:txBody>
          <a:bodyPr wrap="square" rtlCol="0">
            <a:spAutoFit/>
          </a:bodyPr>
          <a:lstStyle/>
          <a:p>
            <a:pPr algn="ctr"/>
            <a:r>
              <a:rPr lang="en-US" sz="2600" b="1" spc="50" dirty="0" smtClean="0">
                <a:ln w="13500">
                  <a:solidFill>
                    <a:schemeClr val="accent1">
                      <a:shade val="2500"/>
                      <a:alpha val="6500"/>
                    </a:schemeClr>
                  </a:solidFill>
                  <a:prstDash val="solid"/>
                </a:ln>
                <a:solidFill>
                  <a:srgbClr val="0070C0">
                    <a:alpha val="95000"/>
                  </a:srgbClr>
                </a:solidFill>
                <a:effectLst>
                  <a:innerShdw blurRad="50900" dist="38500" dir="13500000">
                    <a:srgbClr val="000000">
                      <a:alpha val="60000"/>
                    </a:srgbClr>
                  </a:innerShdw>
                </a:effectLst>
                <a:latin typeface="+mj-lt"/>
                <a:cs typeface="Andalus"/>
              </a:rPr>
              <a:t>Regional Education Coordinators</a:t>
            </a:r>
          </a:p>
          <a:p>
            <a:pPr algn="ctr"/>
            <a:r>
              <a:rPr lang="en-US" sz="26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rPr>
              <a:t>Africa – Greg </a:t>
            </a:r>
            <a:r>
              <a:rPr lang="en-US" sz="2600" b="1" spc="50" dirty="0" err="1"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rPr>
              <a:t>Crofford</a:t>
            </a:r>
            <a:endParaRPr lang="en-US" sz="26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endParaRPr>
          </a:p>
          <a:p>
            <a:pPr algn="ctr"/>
            <a:r>
              <a:rPr lang="en-US" sz="26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rPr>
              <a:t>Asia-Pacific – John Moore</a:t>
            </a:r>
          </a:p>
          <a:p>
            <a:pPr algn="ctr"/>
            <a:r>
              <a:rPr lang="en-US" sz="26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rPr>
              <a:t>Eurasia – John Haines</a:t>
            </a:r>
          </a:p>
          <a:p>
            <a:pPr algn="ctr"/>
            <a:r>
              <a:rPr lang="en-US" sz="26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rPr>
              <a:t>Mesoamerica – Ruben Fernandez</a:t>
            </a:r>
          </a:p>
          <a:p>
            <a:pPr algn="ctr"/>
            <a:r>
              <a:rPr lang="en-US" sz="26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rPr>
              <a:t>South America – Jorge </a:t>
            </a:r>
            <a:r>
              <a:rPr lang="en-US" sz="2600" b="1" spc="50" dirty="0" err="1"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rPr>
              <a:t>Julca</a:t>
            </a:r>
            <a:endParaRPr lang="en-US" sz="26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endParaRPr>
          </a:p>
          <a:p>
            <a:pPr algn="ctr"/>
            <a:r>
              <a:rPr lang="en-US" sz="26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rPr>
              <a:t>USA/Canada – Dean Blevins</a:t>
            </a:r>
          </a:p>
          <a:p>
            <a:pPr algn="ctr"/>
            <a:endParaRPr lang="en-US" sz="2600" b="1" spc="50" dirty="0" smtClean="0">
              <a:ln w="13500">
                <a:solidFill>
                  <a:schemeClr val="accent1">
                    <a:shade val="2500"/>
                    <a:alpha val="6500"/>
                  </a:schemeClr>
                </a:solidFill>
                <a:prstDash val="solid"/>
              </a:ln>
              <a:solidFill>
                <a:srgbClr val="0070C0">
                  <a:alpha val="95000"/>
                </a:srgbClr>
              </a:solidFill>
              <a:effectLst>
                <a:innerShdw blurRad="50900" dist="38500" dir="13500000">
                  <a:srgbClr val="000000">
                    <a:alpha val="60000"/>
                  </a:srgbClr>
                </a:innerShdw>
              </a:effectLst>
              <a:latin typeface="+mj-lt"/>
              <a:cs typeface="Andalus"/>
            </a:endParaRPr>
          </a:p>
          <a:p>
            <a:pPr algn="ctr"/>
            <a:r>
              <a:rPr lang="en-US" sz="2600" b="1" spc="50" dirty="0" smtClean="0">
                <a:ln w="13500">
                  <a:solidFill>
                    <a:schemeClr val="accent1">
                      <a:shade val="2500"/>
                      <a:alpha val="6500"/>
                    </a:schemeClr>
                  </a:solidFill>
                  <a:prstDash val="solid"/>
                </a:ln>
                <a:solidFill>
                  <a:srgbClr val="0070C0">
                    <a:alpha val="95000"/>
                  </a:srgbClr>
                </a:solidFill>
                <a:effectLst>
                  <a:innerShdw blurRad="50900" dist="38500" dir="13500000">
                    <a:srgbClr val="000000">
                      <a:alpha val="60000"/>
                    </a:srgbClr>
                  </a:innerShdw>
                </a:effectLst>
                <a:latin typeface="+mj-lt"/>
                <a:cs typeface="Andalus"/>
              </a:rPr>
              <a:t>Global Ministry Center Staff</a:t>
            </a:r>
          </a:p>
          <a:p>
            <a:r>
              <a:rPr lang="en-US" sz="2600" b="1" spc="50" dirty="0">
                <a:ln w="13500">
                  <a:solidFill>
                    <a:schemeClr val="accent1">
                      <a:shade val="2500"/>
                      <a:alpha val="6500"/>
                    </a:schemeClr>
                  </a:solidFill>
                  <a:prstDash val="solid"/>
                </a:ln>
                <a:solidFill>
                  <a:srgbClr val="0070C0">
                    <a:alpha val="95000"/>
                  </a:srgbClr>
                </a:solidFill>
                <a:effectLst>
                  <a:innerShdw blurRad="50900" dist="38500" dir="13500000">
                    <a:srgbClr val="000000">
                      <a:alpha val="60000"/>
                    </a:srgbClr>
                  </a:innerShdw>
                </a:effectLst>
                <a:latin typeface="+mj-lt"/>
                <a:cs typeface="Andalus"/>
              </a:rPr>
              <a:t> </a:t>
            </a:r>
            <a:r>
              <a:rPr lang="en-US" sz="2600" b="1" spc="50" dirty="0" smtClean="0">
                <a:ln w="13500">
                  <a:solidFill>
                    <a:schemeClr val="accent1">
                      <a:shade val="2500"/>
                      <a:alpha val="6500"/>
                    </a:schemeClr>
                  </a:solidFill>
                  <a:prstDash val="solid"/>
                </a:ln>
                <a:solidFill>
                  <a:srgbClr val="0070C0">
                    <a:alpha val="95000"/>
                  </a:srgbClr>
                </a:solidFill>
                <a:effectLst>
                  <a:innerShdw blurRad="50900" dist="38500" dir="13500000">
                    <a:srgbClr val="000000">
                      <a:alpha val="60000"/>
                    </a:srgbClr>
                  </a:innerShdw>
                </a:effectLst>
                <a:latin typeface="+mj-lt"/>
                <a:cs typeface="Andalus"/>
              </a:rPr>
              <a:t>                       </a:t>
            </a:r>
            <a:r>
              <a:rPr lang="en-US" sz="2600" b="1" spc="50" dirty="0" smtClean="0">
                <a:ln w="13500">
                  <a:solidFill>
                    <a:schemeClr val="accent1">
                      <a:shade val="2500"/>
                      <a:alpha val="6500"/>
                    </a:schemeClr>
                  </a:solidFill>
                  <a:prstDash val="solid"/>
                </a:ln>
                <a:solidFill>
                  <a:srgbClr val="0070C0">
                    <a:alpha val="95000"/>
                  </a:srgbClr>
                </a:solidFill>
                <a:effectLst>
                  <a:innerShdw blurRad="50900" dist="38500" dir="13500000">
                    <a:srgbClr val="000000">
                      <a:alpha val="60000"/>
                    </a:srgbClr>
                  </a:innerShdw>
                </a:effectLst>
                <a:latin typeface="+mj-lt"/>
              </a:rPr>
              <a:t> </a:t>
            </a:r>
            <a:r>
              <a:rPr lang="en-US" sz="2600" b="1" u="sng"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mj-lt"/>
              </a:rPr>
              <a:t>IBOE</a:t>
            </a:r>
            <a:r>
              <a:rPr lang="en-US" sz="26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mj-lt"/>
              </a:rPr>
              <a:t>		                               </a:t>
            </a:r>
            <a:r>
              <a:rPr lang="en-US" sz="2600" b="1" u="sng"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mj-lt"/>
              </a:rPr>
              <a:t>GCD</a:t>
            </a:r>
          </a:p>
          <a:p>
            <a:pPr marL="1427163" indent="1588">
              <a:tabLst>
                <a:tab pos="5486400" algn="l"/>
              </a:tabLst>
            </a:pPr>
            <a:r>
              <a:rPr lang="en-US" sz="2600" b="1" spc="50" dirty="0">
                <a:ln w="13500">
                  <a:solidFill>
                    <a:schemeClr val="accent1">
                      <a:shade val="2500"/>
                      <a:alpha val="6500"/>
                    </a:schemeClr>
                  </a:solidFill>
                  <a:prstDash val="solid"/>
                </a:ln>
                <a:effectLst>
                  <a:innerShdw blurRad="50900" dist="38500" dir="13500000">
                    <a:srgbClr val="000000">
                      <a:alpha val="60000"/>
                    </a:srgbClr>
                  </a:innerShdw>
                </a:effectLst>
                <a:latin typeface="+mj-lt"/>
              </a:rPr>
              <a:t>Tammy </a:t>
            </a:r>
            <a:r>
              <a:rPr lang="en-US" sz="26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mj-lt"/>
              </a:rPr>
              <a:t>Condon  	   Stan Rodes</a:t>
            </a:r>
          </a:p>
          <a:p>
            <a:pPr marL="1427163" indent="1588">
              <a:tabLst>
                <a:tab pos="5486400" algn="l"/>
              </a:tabLst>
            </a:pPr>
            <a:r>
              <a:rPr lang="en-US" sz="26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mj-lt"/>
              </a:rPr>
              <a:t>Barb Najarian 	   Frances Reyes</a:t>
            </a:r>
            <a:endParaRPr lang="en-US" sz="2600" b="1" spc="50" dirty="0">
              <a:ln w="13500">
                <a:solidFill>
                  <a:schemeClr val="accent1">
                    <a:shade val="2500"/>
                    <a:alpha val="6500"/>
                  </a:schemeClr>
                </a:solidFill>
                <a:prstDash val="solid"/>
              </a:ln>
              <a:effectLst>
                <a:innerShdw blurRad="50900" dist="38500" dir="13500000">
                  <a:srgbClr val="000000">
                    <a:alpha val="60000"/>
                  </a:srgbClr>
                </a:innerShdw>
              </a:effectLst>
              <a:latin typeface="+mj-lt"/>
            </a:endParaRPr>
          </a:p>
          <a:p>
            <a:pPr marL="1427163" indent="1588">
              <a:tabLst>
                <a:tab pos="5486400" algn="l"/>
              </a:tabLst>
            </a:pPr>
            <a:r>
              <a:rPr lang="en-US" sz="26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mj-lt"/>
              </a:rPr>
              <a:t>Dana Porter             	   Darlene Friend</a:t>
            </a:r>
          </a:p>
          <a:p>
            <a:pPr algn="ctr"/>
            <a:r>
              <a:rPr lang="en-US" sz="26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rPr>
              <a:t>Dan </a:t>
            </a:r>
            <a:r>
              <a:rPr lang="en-US" sz="26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mj-lt"/>
                <a:cs typeface="Andalus"/>
              </a:rPr>
              <a:t>Copp</a:t>
            </a:r>
          </a:p>
          <a:p>
            <a:pPr algn="ctr"/>
            <a:r>
              <a:rPr lang="en-US" sz="2600" b="1" spc="50" dirty="0">
                <a:ln w="13500">
                  <a:solidFill>
                    <a:schemeClr val="accent1">
                      <a:shade val="2500"/>
                      <a:alpha val="6500"/>
                    </a:schemeClr>
                  </a:solidFill>
                  <a:prstDash val="solid"/>
                </a:ln>
                <a:solidFill>
                  <a:srgbClr val="0070C0">
                    <a:alpha val="95000"/>
                  </a:srgbClr>
                </a:solidFill>
                <a:effectLst>
                  <a:innerShdw blurRad="50900" dist="38500" dir="13500000">
                    <a:srgbClr val="000000">
                      <a:alpha val="60000"/>
                    </a:srgbClr>
                  </a:innerShdw>
                </a:effectLst>
                <a:latin typeface="+mj-lt"/>
                <a:cs typeface="Andalus"/>
              </a:rPr>
              <a:t>Education Commissioner</a:t>
            </a:r>
          </a:p>
          <a:p>
            <a:pPr algn="ctr"/>
            <a:r>
              <a:rPr lang="en-US" sz="2600" b="1" spc="50" dirty="0">
                <a:ln w="13500">
                  <a:solidFill>
                    <a:schemeClr val="accent1">
                      <a:shade val="2500"/>
                      <a:alpha val="6500"/>
                    </a:schemeClr>
                  </a:solidFill>
                  <a:prstDash val="solid"/>
                </a:ln>
                <a:solidFill>
                  <a:srgbClr val="0070C0">
                    <a:alpha val="95000"/>
                  </a:srgbClr>
                </a:solidFill>
                <a:effectLst>
                  <a:innerShdw blurRad="50900" dist="38500" dir="13500000">
                    <a:srgbClr val="000000">
                      <a:alpha val="60000"/>
                    </a:srgbClr>
                  </a:innerShdw>
                </a:effectLst>
                <a:latin typeface="+mj-lt"/>
                <a:cs typeface="Andalus"/>
              </a:rPr>
              <a:t>Global Clergy Development Director </a:t>
            </a:r>
          </a:p>
          <a:p>
            <a:endPar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endPar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endPar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endPar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endPar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74476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021" y="-37729"/>
            <a:ext cx="9197021" cy="6858002"/>
            <a:chOff x="-53021" y="-37729"/>
            <a:chExt cx="9197021" cy="6858002"/>
          </a:xfrm>
        </p:grpSpPr>
        <p:grpSp>
          <p:nvGrpSpPr>
            <p:cNvPr id="4098" name="Group 3"/>
            <p:cNvGrpSpPr>
              <a:grpSpLocks/>
            </p:cNvGrpSpPr>
            <p:nvPr/>
          </p:nvGrpSpPr>
          <p:grpSpPr bwMode="auto">
            <a:xfrm>
              <a:off x="0" y="-37729"/>
              <a:ext cx="9144000" cy="6858002"/>
              <a:chOff x="107384850" y="109899449"/>
              <a:chExt cx="5772150" cy="4400551"/>
            </a:xfrm>
          </p:grpSpPr>
          <p:pic>
            <p:nvPicPr>
              <p:cNvPr id="4119"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49"/>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4120" name="Picture 5"/>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0482" name="Rectangle 17"/>
            <p:cNvSpPr>
              <a:spLocks noChangeArrowheads="1"/>
            </p:cNvSpPr>
            <p:nvPr/>
          </p:nvSpPr>
          <p:spPr bwMode="auto">
            <a:xfrm>
              <a:off x="-53021" y="273050"/>
              <a:ext cx="34058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pPr>
              <a:r>
                <a:rPr lang="en-US" b="1" dirty="0" smtClean="0">
                  <a:solidFill>
                    <a:srgbClr val="040E08"/>
                  </a:solidFill>
                  <a:latin typeface="Calibri"/>
                </a:rPr>
                <a:t> Regional </a:t>
              </a:r>
              <a:r>
                <a:rPr lang="en-US" b="1" dirty="0">
                  <a:solidFill>
                    <a:srgbClr val="040E08"/>
                  </a:solidFill>
                  <a:latin typeface="Calibri"/>
                </a:rPr>
                <a:t>Education </a:t>
              </a:r>
              <a:r>
                <a:rPr lang="en-US" b="1" dirty="0" smtClean="0">
                  <a:solidFill>
                    <a:srgbClr val="040E08"/>
                  </a:solidFill>
                  <a:latin typeface="Calibri"/>
                </a:rPr>
                <a:t>Coordinators, </a:t>
              </a:r>
              <a:endParaRPr lang="en-US" b="1" dirty="0">
                <a:solidFill>
                  <a:srgbClr val="040E08"/>
                </a:solidFill>
                <a:latin typeface="Calibri"/>
              </a:endParaRPr>
            </a:p>
            <a:p>
              <a:pPr algn="ctr" eaLnBrk="1" fontAlgn="auto" hangingPunct="1">
                <a:spcBef>
                  <a:spcPts val="0"/>
                </a:spcBef>
                <a:spcAft>
                  <a:spcPts val="0"/>
                </a:spcAft>
              </a:pPr>
              <a:r>
                <a:rPr lang="en-US" b="1" dirty="0" smtClean="0">
                  <a:solidFill>
                    <a:srgbClr val="040E08"/>
                  </a:solidFill>
                  <a:latin typeface="Calibri"/>
                </a:rPr>
                <a:t>IBOE, Regional </a:t>
              </a:r>
              <a:r>
                <a:rPr lang="en-US" b="1" dirty="0">
                  <a:solidFill>
                    <a:srgbClr val="040E08"/>
                  </a:solidFill>
                  <a:latin typeface="Calibri"/>
                </a:rPr>
                <a:t>Councils</a:t>
              </a:r>
            </a:p>
          </p:txBody>
        </p:sp>
        <p:cxnSp>
          <p:nvCxnSpPr>
            <p:cNvPr id="20489" name="AutoShape 36"/>
            <p:cNvCxnSpPr>
              <a:cxnSpLocks noChangeShapeType="1"/>
            </p:cNvCxnSpPr>
            <p:nvPr/>
          </p:nvCxnSpPr>
          <p:spPr bwMode="auto">
            <a:xfrm rot="16200000" flipV="1">
              <a:off x="1687513" y="1408113"/>
              <a:ext cx="1352550" cy="365124"/>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nvGrpSpPr>
            <p:cNvPr id="3" name="Group 26"/>
            <p:cNvGrpSpPr>
              <a:grpSpLocks/>
            </p:cNvGrpSpPr>
            <p:nvPr/>
          </p:nvGrpSpPr>
          <p:grpSpPr bwMode="auto">
            <a:xfrm>
              <a:off x="0" y="1219200"/>
              <a:ext cx="2133600" cy="1549400"/>
              <a:chOff x="0" y="816"/>
              <a:chExt cx="1344" cy="976"/>
            </a:xfrm>
          </p:grpSpPr>
          <p:sp>
            <p:nvSpPr>
              <p:cNvPr id="4117" name="Rectangle 18"/>
              <p:cNvSpPr>
                <a:spLocks noChangeArrowheads="1"/>
              </p:cNvSpPr>
              <p:nvPr/>
            </p:nvSpPr>
            <p:spPr bwMode="auto">
              <a:xfrm>
                <a:off x="0" y="816"/>
                <a:ext cx="1344" cy="5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fontAlgn="auto" hangingPunct="1">
                  <a:spcBef>
                    <a:spcPts val="0"/>
                  </a:spcBef>
                  <a:spcAft>
                    <a:spcPts val="0"/>
                  </a:spcAft>
                </a:pPr>
                <a:r>
                  <a:rPr lang="en-US" b="1" dirty="0">
                    <a:solidFill>
                      <a:srgbClr val="040E08"/>
                    </a:solidFill>
                    <a:latin typeface="Calibri"/>
                  </a:rPr>
                  <a:t>Quality &amp; </a:t>
                </a:r>
                <a:r>
                  <a:rPr lang="en-US" b="1" dirty="0" err="1">
                    <a:solidFill>
                      <a:srgbClr val="040E08"/>
                    </a:solidFill>
                    <a:latin typeface="Calibri"/>
                  </a:rPr>
                  <a:t>Missional</a:t>
                </a:r>
                <a:r>
                  <a:rPr lang="en-US" b="1" dirty="0">
                    <a:solidFill>
                      <a:srgbClr val="040E08"/>
                    </a:solidFill>
                    <a:latin typeface="Calibri"/>
                  </a:rPr>
                  <a:t> </a:t>
                </a:r>
              </a:p>
              <a:p>
                <a:pPr algn="ctr" eaLnBrk="1" fontAlgn="auto" hangingPunct="1">
                  <a:spcBef>
                    <a:spcPts val="0"/>
                  </a:spcBef>
                  <a:spcAft>
                    <a:spcPts val="0"/>
                  </a:spcAft>
                </a:pPr>
                <a:r>
                  <a:rPr lang="en-US" b="1" dirty="0" smtClean="0">
                    <a:solidFill>
                      <a:srgbClr val="040E08"/>
                    </a:solidFill>
                    <a:latin typeface="Calibri"/>
                  </a:rPr>
                  <a:t>Reviews,</a:t>
                </a:r>
                <a:endParaRPr lang="en-US" b="1" dirty="0">
                  <a:solidFill>
                    <a:srgbClr val="040E08"/>
                  </a:solidFill>
                  <a:latin typeface="Calibri"/>
                </a:endParaRPr>
              </a:p>
              <a:p>
                <a:pPr algn="ctr" eaLnBrk="1" fontAlgn="auto" hangingPunct="1">
                  <a:spcBef>
                    <a:spcPts val="0"/>
                  </a:spcBef>
                  <a:spcAft>
                    <a:spcPts val="0"/>
                  </a:spcAft>
                </a:pPr>
                <a:r>
                  <a:rPr lang="en-US" b="1" dirty="0" smtClean="0">
                    <a:solidFill>
                      <a:srgbClr val="040E08"/>
                    </a:solidFill>
                    <a:latin typeface="Calibri"/>
                  </a:rPr>
                  <a:t>Board </a:t>
                </a:r>
                <a:r>
                  <a:rPr lang="en-US" b="1" dirty="0">
                    <a:solidFill>
                      <a:srgbClr val="040E08"/>
                    </a:solidFill>
                    <a:latin typeface="Calibri"/>
                  </a:rPr>
                  <a:t>Development</a:t>
                </a:r>
              </a:p>
            </p:txBody>
          </p:sp>
          <p:cxnSp>
            <p:nvCxnSpPr>
              <p:cNvPr id="4118" name="AutoShape 38"/>
              <p:cNvCxnSpPr>
                <a:cxnSpLocks noChangeShapeType="1"/>
                <a:endCxn id="4117" idx="2"/>
              </p:cNvCxnSpPr>
              <p:nvPr/>
            </p:nvCxnSpPr>
            <p:spPr bwMode="auto">
              <a:xfrm rot="10800000">
                <a:off x="672" y="1398"/>
                <a:ext cx="648" cy="394"/>
              </a:xfrm>
              <a:prstGeom prst="bentConnector2">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grpSp>
          <p:nvGrpSpPr>
            <p:cNvPr id="4" name="Group 28"/>
            <p:cNvGrpSpPr>
              <a:grpSpLocks/>
            </p:cNvGrpSpPr>
            <p:nvPr/>
          </p:nvGrpSpPr>
          <p:grpSpPr bwMode="auto">
            <a:xfrm>
              <a:off x="381000" y="3078163"/>
              <a:ext cx="1676400" cy="1995488"/>
              <a:chOff x="240" y="1995"/>
              <a:chExt cx="1056" cy="1257"/>
            </a:xfrm>
          </p:grpSpPr>
          <p:sp>
            <p:nvSpPr>
              <p:cNvPr id="4115" name="Rectangle 20"/>
              <p:cNvSpPr>
                <a:spLocks noChangeArrowheads="1"/>
              </p:cNvSpPr>
              <p:nvPr/>
            </p:nvSpPr>
            <p:spPr bwMode="auto">
              <a:xfrm>
                <a:off x="240" y="2502"/>
                <a:ext cx="1056" cy="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fontAlgn="auto" hangingPunct="1">
                  <a:spcBef>
                    <a:spcPts val="0"/>
                  </a:spcBef>
                  <a:spcAft>
                    <a:spcPts val="0"/>
                  </a:spcAft>
                </a:pPr>
                <a:r>
                  <a:rPr lang="en-US" b="1" dirty="0">
                    <a:solidFill>
                      <a:srgbClr val="040E08"/>
                    </a:solidFill>
                    <a:latin typeface="Calibri"/>
                  </a:rPr>
                  <a:t>Global</a:t>
                </a:r>
              </a:p>
              <a:p>
                <a:pPr algn="ctr" eaLnBrk="1" fontAlgn="auto" hangingPunct="1">
                  <a:spcBef>
                    <a:spcPts val="0"/>
                  </a:spcBef>
                  <a:spcAft>
                    <a:spcPts val="0"/>
                  </a:spcAft>
                </a:pPr>
                <a:r>
                  <a:rPr lang="en-US" b="1" dirty="0">
                    <a:solidFill>
                      <a:srgbClr val="040E08"/>
                    </a:solidFill>
                    <a:latin typeface="Calibri"/>
                  </a:rPr>
                  <a:t>Theology and Education Conferences</a:t>
                </a:r>
              </a:p>
            </p:txBody>
          </p:sp>
          <p:cxnSp>
            <p:nvCxnSpPr>
              <p:cNvPr id="4116" name="AutoShape 40"/>
              <p:cNvCxnSpPr>
                <a:cxnSpLocks noChangeShapeType="1"/>
              </p:cNvCxnSpPr>
              <p:nvPr/>
            </p:nvCxnSpPr>
            <p:spPr bwMode="auto">
              <a:xfrm rot="5400000">
                <a:off x="767" y="1996"/>
                <a:ext cx="475" cy="474"/>
              </a:xfrm>
              <a:prstGeom prst="bentConnector3">
                <a:avLst>
                  <a:gd name="adj1" fmla="val 177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sp>
          <p:nvSpPr>
            <p:cNvPr id="4103" name="Rectangle 19"/>
            <p:cNvSpPr>
              <a:spLocks noChangeArrowheads="1"/>
            </p:cNvSpPr>
            <p:nvPr/>
          </p:nvSpPr>
          <p:spPr bwMode="auto">
            <a:xfrm>
              <a:off x="2785272" y="698123"/>
              <a:ext cx="23599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pPr>
              <a:r>
                <a:rPr lang="en-US" b="1" dirty="0" smtClean="0">
                  <a:solidFill>
                    <a:srgbClr val="040E08"/>
                  </a:solidFill>
                  <a:latin typeface="Calibri"/>
                </a:rPr>
                <a:t>Global Nazarene</a:t>
              </a:r>
              <a:endParaRPr lang="en-US" b="1" dirty="0">
                <a:solidFill>
                  <a:srgbClr val="040E08"/>
                </a:solidFill>
                <a:latin typeface="Calibri"/>
              </a:endParaRPr>
            </a:p>
            <a:p>
              <a:pPr algn="ctr" eaLnBrk="1" fontAlgn="auto" hangingPunct="1">
                <a:spcBef>
                  <a:spcPts val="0"/>
                </a:spcBef>
                <a:spcAft>
                  <a:spcPts val="0"/>
                </a:spcAft>
              </a:pPr>
              <a:r>
                <a:rPr lang="en-US" b="1" dirty="0" smtClean="0">
                  <a:solidFill>
                    <a:srgbClr val="040E08"/>
                  </a:solidFill>
                  <a:latin typeface="Calibri"/>
                </a:rPr>
                <a:t>Education Consortium</a:t>
              </a:r>
            </a:p>
            <a:p>
              <a:pPr algn="ctr" eaLnBrk="1" fontAlgn="auto" hangingPunct="1">
                <a:spcBef>
                  <a:spcPts val="0"/>
                </a:spcBef>
                <a:spcAft>
                  <a:spcPts val="0"/>
                </a:spcAft>
              </a:pPr>
              <a:r>
                <a:rPr lang="en-US" sz="1600" b="1" dirty="0" smtClean="0">
                  <a:solidFill>
                    <a:srgbClr val="040E08"/>
                  </a:solidFill>
                  <a:latin typeface="Calibri"/>
                </a:rPr>
                <a:t>(GNEC)</a:t>
              </a:r>
              <a:endParaRPr lang="en-US" sz="1600" b="1" dirty="0">
                <a:solidFill>
                  <a:srgbClr val="040E08"/>
                </a:solidFill>
                <a:latin typeface="Calibri"/>
              </a:endParaRPr>
            </a:p>
          </p:txBody>
        </p:sp>
        <p:cxnSp>
          <p:nvCxnSpPr>
            <p:cNvPr id="4104" name="AutoShape 41"/>
            <p:cNvCxnSpPr>
              <a:cxnSpLocks noChangeShapeType="1"/>
            </p:cNvCxnSpPr>
            <p:nvPr/>
          </p:nvCxnSpPr>
          <p:spPr bwMode="auto">
            <a:xfrm rot="5400000" flipH="1" flipV="1">
              <a:off x="3505413" y="1704762"/>
              <a:ext cx="476866" cy="248692"/>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nvGrpSpPr>
            <p:cNvPr id="4105" name="Group 31"/>
            <p:cNvGrpSpPr>
              <a:grpSpLocks/>
            </p:cNvGrpSpPr>
            <p:nvPr/>
          </p:nvGrpSpPr>
          <p:grpSpPr bwMode="auto">
            <a:xfrm>
              <a:off x="2057402" y="3956053"/>
              <a:ext cx="1455738" cy="1530351"/>
              <a:chOff x="1680" y="2588"/>
              <a:chExt cx="917" cy="964"/>
            </a:xfrm>
          </p:grpSpPr>
          <p:sp>
            <p:nvSpPr>
              <p:cNvPr id="4113" name="Rectangle 22"/>
              <p:cNvSpPr>
                <a:spLocks noChangeArrowheads="1"/>
              </p:cNvSpPr>
              <p:nvPr/>
            </p:nvSpPr>
            <p:spPr bwMode="auto">
              <a:xfrm>
                <a:off x="1680" y="2970"/>
                <a:ext cx="917"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pPr>
                <a:r>
                  <a:rPr lang="en-US" b="1" dirty="0">
                    <a:solidFill>
                      <a:srgbClr val="040E08"/>
                    </a:solidFill>
                    <a:latin typeface="Calibri"/>
                  </a:rPr>
                  <a:t>Advocacy</a:t>
                </a:r>
              </a:p>
              <a:p>
                <a:pPr algn="ctr" eaLnBrk="1" fontAlgn="auto" hangingPunct="1">
                  <a:spcBef>
                    <a:spcPts val="0"/>
                  </a:spcBef>
                  <a:spcAft>
                    <a:spcPts val="0"/>
                  </a:spcAft>
                </a:pPr>
                <a:r>
                  <a:rPr lang="en-US" b="1" dirty="0" smtClean="0">
                    <a:solidFill>
                      <a:srgbClr val="040E08"/>
                    </a:solidFill>
                    <a:latin typeface="Calibri"/>
                  </a:rPr>
                  <a:t>For Nazarene </a:t>
                </a:r>
                <a:r>
                  <a:rPr lang="en-US" b="1" dirty="0">
                    <a:solidFill>
                      <a:srgbClr val="040E08"/>
                    </a:solidFill>
                    <a:latin typeface="Calibri"/>
                  </a:rPr>
                  <a:t>Education</a:t>
                </a:r>
              </a:p>
            </p:txBody>
          </p:sp>
          <p:cxnSp>
            <p:nvCxnSpPr>
              <p:cNvPr id="4114" name="AutoShape 42"/>
              <p:cNvCxnSpPr>
                <a:cxnSpLocks noChangeShapeType="1"/>
                <a:endCxn id="4113" idx="0"/>
              </p:cNvCxnSpPr>
              <p:nvPr/>
            </p:nvCxnSpPr>
            <p:spPr bwMode="auto">
              <a:xfrm rot="16200000" flipH="1">
                <a:off x="1912" y="2744"/>
                <a:ext cx="382" cy="70"/>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grpSp>
          <p:nvGrpSpPr>
            <p:cNvPr id="6" name="Group 30"/>
            <p:cNvGrpSpPr>
              <a:grpSpLocks/>
            </p:cNvGrpSpPr>
            <p:nvPr/>
          </p:nvGrpSpPr>
          <p:grpSpPr bwMode="auto">
            <a:xfrm>
              <a:off x="2712477" y="4128887"/>
              <a:ext cx="1890677" cy="2300841"/>
              <a:chOff x="2019" y="2570"/>
              <a:chExt cx="1056" cy="1633"/>
            </a:xfrm>
          </p:grpSpPr>
          <p:sp>
            <p:nvSpPr>
              <p:cNvPr id="4111" name="Rectangle 24"/>
              <p:cNvSpPr>
                <a:spLocks noChangeArrowheads="1"/>
              </p:cNvSpPr>
              <p:nvPr/>
            </p:nvSpPr>
            <p:spPr bwMode="auto">
              <a:xfrm>
                <a:off x="2019" y="3548"/>
                <a:ext cx="1056" cy="6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fontAlgn="auto" hangingPunct="1">
                  <a:spcBef>
                    <a:spcPts val="0"/>
                  </a:spcBef>
                  <a:spcAft>
                    <a:spcPts val="0"/>
                  </a:spcAft>
                </a:pPr>
                <a:r>
                  <a:rPr lang="en-US" b="1" dirty="0" smtClean="0">
                    <a:solidFill>
                      <a:srgbClr val="040E08"/>
                    </a:solidFill>
                    <a:latin typeface="Calibri"/>
                  </a:rPr>
                  <a:t>Resourcing</a:t>
                </a:r>
              </a:p>
              <a:p>
                <a:pPr algn="ctr" eaLnBrk="1" fontAlgn="auto" hangingPunct="1">
                  <a:spcBef>
                    <a:spcPts val="0"/>
                  </a:spcBef>
                  <a:spcAft>
                    <a:spcPts val="0"/>
                  </a:spcAft>
                </a:pPr>
                <a:r>
                  <a:rPr lang="en-US" b="1" dirty="0" smtClean="0">
                    <a:solidFill>
                      <a:srgbClr val="040E08"/>
                    </a:solidFill>
                    <a:latin typeface="Calibri"/>
                  </a:rPr>
                  <a:t>International Education</a:t>
                </a:r>
                <a:endParaRPr lang="en-US" b="1" dirty="0">
                  <a:solidFill>
                    <a:srgbClr val="040E08"/>
                  </a:solidFill>
                  <a:latin typeface="Calibri"/>
                </a:endParaRPr>
              </a:p>
            </p:txBody>
          </p:sp>
          <p:cxnSp>
            <p:nvCxnSpPr>
              <p:cNvPr id="4112" name="AutoShape 43"/>
              <p:cNvCxnSpPr>
                <a:cxnSpLocks noChangeShapeType="1"/>
              </p:cNvCxnSpPr>
              <p:nvPr/>
            </p:nvCxnSpPr>
            <p:spPr bwMode="auto">
              <a:xfrm rot="5400000">
                <a:off x="2115" y="3006"/>
                <a:ext cx="986" cy="113"/>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sp>
          <p:nvSpPr>
            <p:cNvPr id="4107" name="Oval 45"/>
            <p:cNvSpPr>
              <a:spLocks noChangeArrowheads="1"/>
            </p:cNvSpPr>
            <p:nvPr/>
          </p:nvSpPr>
          <p:spPr bwMode="auto">
            <a:xfrm>
              <a:off x="1981200" y="1981200"/>
              <a:ext cx="3276600" cy="2171700"/>
            </a:xfrm>
            <a:prstGeom prst="ellipse">
              <a:avLst/>
            </a:prstGeom>
            <a:solidFill>
              <a:srgbClr val="000099">
                <a:alpha val="52156"/>
              </a:srgbClr>
            </a:solidFill>
            <a:ln w="57150" algn="in">
              <a:solidFill>
                <a:srgbClr val="000000"/>
              </a:solidFill>
              <a:round/>
              <a:headEnd/>
              <a:tailEnd/>
            </a:ln>
          </p:spPr>
          <p:txBody>
            <a:bodyPr lIns="36576" tIns="36576" rIns="36576" bIns="36576"/>
            <a:lstStyle/>
            <a:p>
              <a:pPr eaLnBrk="1" fontAlgn="auto" hangingPunct="1">
                <a:spcBef>
                  <a:spcPts val="0"/>
                </a:spcBef>
                <a:spcAft>
                  <a:spcPts val="0"/>
                </a:spcAft>
              </a:pPr>
              <a:endParaRPr lang="en-US">
                <a:solidFill>
                  <a:prstClr val="black"/>
                </a:solidFill>
                <a:latin typeface="Calibri"/>
              </a:endParaRPr>
            </a:p>
          </p:txBody>
        </p:sp>
        <p:sp>
          <p:nvSpPr>
            <p:cNvPr id="4108" name="Oval 46"/>
            <p:cNvSpPr>
              <a:spLocks noChangeArrowheads="1"/>
            </p:cNvSpPr>
            <p:nvPr/>
          </p:nvSpPr>
          <p:spPr bwMode="auto">
            <a:xfrm>
              <a:off x="3657600" y="1981200"/>
              <a:ext cx="3276600" cy="2171700"/>
            </a:xfrm>
            <a:prstGeom prst="ellipse">
              <a:avLst/>
            </a:prstGeom>
            <a:solidFill>
              <a:srgbClr val="CC0000">
                <a:alpha val="54117"/>
              </a:srgbClr>
            </a:solidFill>
            <a:ln w="57150" algn="in">
              <a:solidFill>
                <a:srgbClr val="000000"/>
              </a:solidFill>
              <a:round/>
              <a:headEnd/>
              <a:tailEnd/>
            </a:ln>
          </p:spPr>
          <p:txBody>
            <a:bodyPr lIns="36576" tIns="36576" rIns="36576" bIns="36576"/>
            <a:lstStyle/>
            <a:p>
              <a:pPr eaLnBrk="1" fontAlgn="auto" hangingPunct="1">
                <a:spcBef>
                  <a:spcPts val="0"/>
                </a:spcBef>
                <a:spcAft>
                  <a:spcPts val="0"/>
                </a:spcAft>
              </a:pPr>
              <a:endParaRPr lang="en-US">
                <a:solidFill>
                  <a:prstClr val="black"/>
                </a:solidFill>
                <a:latin typeface="Calibri"/>
              </a:endParaRPr>
            </a:p>
          </p:txBody>
        </p:sp>
        <p:sp>
          <p:nvSpPr>
            <p:cNvPr id="4109" name="WordArt 47"/>
            <p:cNvSpPr>
              <a:spLocks noChangeArrowheads="1" noChangeShapeType="1" noTextEdit="1"/>
            </p:cNvSpPr>
            <p:nvPr/>
          </p:nvSpPr>
          <p:spPr bwMode="auto">
            <a:xfrm>
              <a:off x="5410200" y="2667000"/>
              <a:ext cx="1023938" cy="7366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pPr>
              <a:r>
                <a:rPr lang="en-US" sz="3600" kern="10" dirty="0" smtClean="0">
                  <a:ln w="9525">
                    <a:solidFill>
                      <a:srgbClr val="FFFFFF"/>
                    </a:solidFill>
                    <a:round/>
                    <a:headEnd/>
                    <a:tailEnd/>
                  </a:ln>
                  <a:solidFill>
                    <a:srgbClr val="FFFFFF"/>
                  </a:solidFill>
                  <a:latin typeface="Arabic Typesetting"/>
                  <a:cs typeface="Arabic Typesetting"/>
                </a:rPr>
                <a:t>Global Clergy</a:t>
              </a:r>
              <a:endParaRPr lang="en-US" sz="3600" kern="10" dirty="0">
                <a:ln w="9525">
                  <a:solidFill>
                    <a:srgbClr val="FFFFFF"/>
                  </a:solidFill>
                  <a:round/>
                  <a:headEnd/>
                  <a:tailEnd/>
                </a:ln>
                <a:solidFill>
                  <a:srgbClr val="FFFFFF"/>
                </a:solidFill>
                <a:latin typeface="Arabic Typesetting"/>
                <a:cs typeface="Arabic Typesetting"/>
              </a:endParaRPr>
            </a:p>
            <a:p>
              <a:pPr algn="ctr" eaLnBrk="1" fontAlgn="auto" hangingPunct="1">
                <a:spcBef>
                  <a:spcPts val="0"/>
                </a:spcBef>
                <a:spcAft>
                  <a:spcPts val="0"/>
                </a:spcAft>
              </a:pPr>
              <a:r>
                <a:rPr lang="en-US" sz="3600" kern="10" dirty="0">
                  <a:ln w="9525">
                    <a:solidFill>
                      <a:srgbClr val="FFFFFF"/>
                    </a:solidFill>
                    <a:round/>
                    <a:headEnd/>
                    <a:tailEnd/>
                  </a:ln>
                  <a:solidFill>
                    <a:srgbClr val="FFFFFF"/>
                  </a:solidFill>
                  <a:latin typeface="Arabic Typesetting"/>
                  <a:cs typeface="Arabic Typesetting"/>
                </a:rPr>
                <a:t>Development</a:t>
              </a:r>
            </a:p>
          </p:txBody>
        </p:sp>
        <p:sp>
          <p:nvSpPr>
            <p:cNvPr id="4110" name="WordArt 48"/>
            <p:cNvSpPr>
              <a:spLocks noChangeArrowheads="1" noChangeShapeType="1" noTextEdit="1"/>
            </p:cNvSpPr>
            <p:nvPr/>
          </p:nvSpPr>
          <p:spPr bwMode="auto">
            <a:xfrm>
              <a:off x="2324100" y="2667000"/>
              <a:ext cx="1228725" cy="7366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pPr>
              <a:r>
                <a:rPr lang="en-US" sz="3600" kern="10">
                  <a:ln w="3175" algn="ctr">
                    <a:solidFill>
                      <a:srgbClr val="FFFFFF"/>
                    </a:solidFill>
                    <a:round/>
                    <a:headEnd/>
                    <a:tailEnd/>
                  </a:ln>
                  <a:solidFill>
                    <a:srgbClr val="FFFFFF"/>
                  </a:solidFill>
                  <a:latin typeface="Arabic Typesetting"/>
                  <a:cs typeface="Arabic Typesetting"/>
                </a:rPr>
                <a:t>International</a:t>
              </a:r>
            </a:p>
            <a:p>
              <a:pPr algn="ctr" eaLnBrk="1" fontAlgn="auto" hangingPunct="1">
                <a:spcBef>
                  <a:spcPts val="0"/>
                </a:spcBef>
                <a:spcAft>
                  <a:spcPts val="0"/>
                </a:spcAft>
              </a:pPr>
              <a:r>
                <a:rPr lang="en-US" sz="3600" kern="10">
                  <a:ln w="3175" algn="ctr">
                    <a:solidFill>
                      <a:srgbClr val="FFFFFF"/>
                    </a:solidFill>
                    <a:round/>
                    <a:headEnd/>
                    <a:tailEnd/>
                  </a:ln>
                  <a:solidFill>
                    <a:srgbClr val="FFFFFF"/>
                  </a:solidFill>
                  <a:latin typeface="Arabic Typesetting"/>
                  <a:cs typeface="Arabic Typesetting"/>
                </a:rPr>
                <a:t>Board of Education</a:t>
              </a:r>
            </a:p>
          </p:txBody>
        </p:sp>
        <p:grpSp>
          <p:nvGrpSpPr>
            <p:cNvPr id="25" name="Group 22"/>
            <p:cNvGrpSpPr>
              <a:grpSpLocks/>
            </p:cNvGrpSpPr>
            <p:nvPr/>
          </p:nvGrpSpPr>
          <p:grpSpPr bwMode="auto">
            <a:xfrm>
              <a:off x="5433853" y="112712"/>
              <a:ext cx="3481393" cy="1898652"/>
              <a:chOff x="3377" y="71"/>
              <a:chExt cx="2193" cy="1196"/>
            </a:xfrm>
          </p:grpSpPr>
          <p:sp>
            <p:nvSpPr>
              <p:cNvPr id="26" name="Rectangle 14"/>
              <p:cNvSpPr>
                <a:spLocks noChangeArrowheads="1"/>
              </p:cNvSpPr>
              <p:nvPr/>
            </p:nvSpPr>
            <p:spPr bwMode="auto">
              <a:xfrm>
                <a:off x="3416" y="71"/>
                <a:ext cx="215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pPr>
                <a:endParaRPr lang="en-US" b="1" dirty="0" smtClean="0">
                  <a:solidFill>
                    <a:srgbClr val="000000"/>
                  </a:solidFill>
                  <a:latin typeface="Calibri"/>
                </a:endParaRPr>
              </a:p>
              <a:p>
                <a:pPr algn="ctr" eaLnBrk="1" fontAlgn="auto" hangingPunct="1">
                  <a:spcBef>
                    <a:spcPts val="0"/>
                  </a:spcBef>
                  <a:spcAft>
                    <a:spcPts val="0"/>
                  </a:spcAft>
                </a:pPr>
                <a:r>
                  <a:rPr lang="en-US" b="1" dirty="0" smtClean="0">
                    <a:solidFill>
                      <a:srgbClr val="000000"/>
                    </a:solidFill>
                    <a:latin typeface="Calibri"/>
                  </a:rPr>
                  <a:t> Regional Education Coordinators,</a:t>
                </a:r>
              </a:p>
              <a:p>
                <a:pPr algn="ctr" eaLnBrk="1" fontAlgn="auto" hangingPunct="1">
                  <a:spcBef>
                    <a:spcPts val="0"/>
                  </a:spcBef>
                  <a:spcAft>
                    <a:spcPts val="0"/>
                  </a:spcAft>
                </a:pPr>
                <a:r>
                  <a:rPr lang="en-US" b="1" dirty="0" smtClean="0">
                    <a:solidFill>
                      <a:srgbClr val="000000"/>
                    </a:solidFill>
                    <a:latin typeface="Calibri"/>
                  </a:rPr>
                  <a:t>ICOSAC, RCOSACs</a:t>
                </a:r>
                <a:endParaRPr lang="en-US" b="1" dirty="0">
                  <a:solidFill>
                    <a:srgbClr val="000000"/>
                  </a:solidFill>
                  <a:latin typeface="Calibri"/>
                </a:endParaRPr>
              </a:p>
            </p:txBody>
          </p:sp>
          <p:cxnSp>
            <p:nvCxnSpPr>
              <p:cNvPr id="27" name="AutoShape 48"/>
              <p:cNvCxnSpPr>
                <a:cxnSpLocks noChangeShapeType="1"/>
              </p:cNvCxnSpPr>
              <p:nvPr/>
            </p:nvCxnSpPr>
            <p:spPr bwMode="auto">
              <a:xfrm rot="5400000" flipH="1" flipV="1">
                <a:off x="3179" y="700"/>
                <a:ext cx="765" cy="370"/>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grpSp>
          <p:nvGrpSpPr>
            <p:cNvPr id="28" name="Group 25"/>
            <p:cNvGrpSpPr>
              <a:grpSpLocks/>
            </p:cNvGrpSpPr>
            <p:nvPr/>
          </p:nvGrpSpPr>
          <p:grpSpPr bwMode="auto">
            <a:xfrm>
              <a:off x="6457791" y="3833050"/>
              <a:ext cx="2259014" cy="679200"/>
              <a:chOff x="3678" y="2616"/>
              <a:chExt cx="1423" cy="665"/>
            </a:xfrm>
          </p:grpSpPr>
          <p:sp>
            <p:nvSpPr>
              <p:cNvPr id="29" name="Rectangle 16"/>
              <p:cNvSpPr>
                <a:spLocks noChangeArrowheads="1"/>
              </p:cNvSpPr>
              <p:nvPr/>
            </p:nvSpPr>
            <p:spPr bwMode="auto">
              <a:xfrm>
                <a:off x="4331" y="2648"/>
                <a:ext cx="770" cy="6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1" fontAlgn="auto" hangingPunct="1">
                  <a:spcBef>
                    <a:spcPts val="0"/>
                  </a:spcBef>
                  <a:spcAft>
                    <a:spcPts val="0"/>
                  </a:spcAft>
                </a:pPr>
                <a:r>
                  <a:rPr lang="en-US" b="1" dirty="0" smtClean="0">
                    <a:solidFill>
                      <a:srgbClr val="040E08"/>
                    </a:solidFill>
                    <a:latin typeface="Calibri"/>
                  </a:rPr>
                  <a:t>Continuing</a:t>
                </a:r>
              </a:p>
              <a:p>
                <a:pPr algn="ctr" eaLnBrk="1" fontAlgn="auto" hangingPunct="1">
                  <a:spcBef>
                    <a:spcPts val="0"/>
                  </a:spcBef>
                  <a:spcAft>
                    <a:spcPts val="0"/>
                  </a:spcAft>
                </a:pPr>
                <a:r>
                  <a:rPr lang="en-US" b="1" dirty="0" smtClean="0">
                    <a:solidFill>
                      <a:srgbClr val="040E08"/>
                    </a:solidFill>
                    <a:latin typeface="Calibri"/>
                  </a:rPr>
                  <a:t>Education</a:t>
                </a:r>
                <a:endParaRPr lang="en-US" b="1" dirty="0">
                  <a:solidFill>
                    <a:srgbClr val="040E08"/>
                  </a:solidFill>
                  <a:latin typeface="Calibri"/>
                </a:endParaRPr>
              </a:p>
            </p:txBody>
          </p:sp>
          <p:cxnSp>
            <p:nvCxnSpPr>
              <p:cNvPr id="30" name="AutoShape 49"/>
              <p:cNvCxnSpPr>
                <a:cxnSpLocks noChangeShapeType="1"/>
              </p:cNvCxnSpPr>
              <p:nvPr/>
            </p:nvCxnSpPr>
            <p:spPr bwMode="auto">
              <a:xfrm>
                <a:off x="3678" y="2616"/>
                <a:ext cx="634" cy="313"/>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grpSp>
          <p:nvGrpSpPr>
            <p:cNvPr id="31" name="Group 24"/>
            <p:cNvGrpSpPr>
              <a:grpSpLocks/>
            </p:cNvGrpSpPr>
            <p:nvPr/>
          </p:nvGrpSpPr>
          <p:grpSpPr bwMode="auto">
            <a:xfrm>
              <a:off x="6796085" y="2573338"/>
              <a:ext cx="2347915" cy="923926"/>
              <a:chOff x="4210" y="2189"/>
              <a:chExt cx="1479" cy="582"/>
            </a:xfrm>
          </p:grpSpPr>
          <p:sp>
            <p:nvSpPr>
              <p:cNvPr id="32" name="Rectangle 15"/>
              <p:cNvSpPr>
                <a:spLocks noChangeArrowheads="1"/>
              </p:cNvSpPr>
              <p:nvPr/>
            </p:nvSpPr>
            <p:spPr bwMode="auto">
              <a:xfrm>
                <a:off x="4729" y="2189"/>
                <a:ext cx="960" cy="5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fontAlgn="auto" hangingPunct="1">
                  <a:spcBef>
                    <a:spcPts val="0"/>
                  </a:spcBef>
                  <a:spcAft>
                    <a:spcPts val="0"/>
                  </a:spcAft>
                </a:pPr>
                <a:r>
                  <a:rPr lang="en-US" b="1" dirty="0" smtClean="0">
                    <a:solidFill>
                      <a:srgbClr val="040E08"/>
                    </a:solidFill>
                    <a:latin typeface="Calibri"/>
                  </a:rPr>
                  <a:t>Ordination</a:t>
                </a:r>
              </a:p>
              <a:p>
                <a:pPr algn="ctr" eaLnBrk="1" fontAlgn="auto" hangingPunct="1">
                  <a:spcBef>
                    <a:spcPts val="0"/>
                  </a:spcBef>
                  <a:spcAft>
                    <a:spcPts val="0"/>
                  </a:spcAft>
                </a:pPr>
                <a:r>
                  <a:rPr lang="en-US" b="1" dirty="0" smtClean="0">
                    <a:solidFill>
                      <a:srgbClr val="040E08"/>
                    </a:solidFill>
                    <a:latin typeface="Calibri"/>
                  </a:rPr>
                  <a:t>Education,</a:t>
                </a:r>
              </a:p>
              <a:p>
                <a:pPr algn="ctr" eaLnBrk="1" fontAlgn="auto" hangingPunct="1">
                  <a:spcBef>
                    <a:spcPts val="0"/>
                  </a:spcBef>
                  <a:spcAft>
                    <a:spcPts val="0"/>
                  </a:spcAft>
                </a:pPr>
                <a:r>
                  <a:rPr lang="en-US" b="1" dirty="0" smtClean="0">
                    <a:solidFill>
                      <a:srgbClr val="040E08"/>
                    </a:solidFill>
                    <a:latin typeface="Calibri"/>
                  </a:rPr>
                  <a:t>Credentialing</a:t>
                </a:r>
                <a:endParaRPr lang="en-US" b="1" dirty="0">
                  <a:solidFill>
                    <a:srgbClr val="040E08"/>
                  </a:solidFill>
                  <a:latin typeface="Calibri"/>
                </a:endParaRPr>
              </a:p>
            </p:txBody>
          </p:sp>
          <p:cxnSp>
            <p:nvCxnSpPr>
              <p:cNvPr id="33" name="AutoShape 50"/>
              <p:cNvCxnSpPr>
                <a:cxnSpLocks noChangeShapeType="1"/>
              </p:cNvCxnSpPr>
              <p:nvPr/>
            </p:nvCxnSpPr>
            <p:spPr bwMode="auto">
              <a:xfrm>
                <a:off x="4210" y="2248"/>
                <a:ext cx="582" cy="258"/>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grpSp>
          <p:nvGrpSpPr>
            <p:cNvPr id="34" name="Group 26"/>
            <p:cNvGrpSpPr>
              <a:grpSpLocks/>
            </p:cNvGrpSpPr>
            <p:nvPr/>
          </p:nvGrpSpPr>
          <p:grpSpPr bwMode="auto">
            <a:xfrm>
              <a:off x="4540734" y="4036807"/>
              <a:ext cx="2630488" cy="2236789"/>
              <a:chOff x="2350" y="2616"/>
              <a:chExt cx="1657" cy="1409"/>
            </a:xfrm>
          </p:grpSpPr>
          <p:sp>
            <p:nvSpPr>
              <p:cNvPr id="35" name="Rectangle 10"/>
              <p:cNvSpPr>
                <a:spLocks noChangeArrowheads="1"/>
              </p:cNvSpPr>
              <p:nvPr/>
            </p:nvSpPr>
            <p:spPr bwMode="auto">
              <a:xfrm>
                <a:off x="2350" y="3269"/>
                <a:ext cx="1095" cy="7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1" fontAlgn="auto" hangingPunct="1">
                  <a:spcBef>
                    <a:spcPts val="0"/>
                  </a:spcBef>
                  <a:spcAft>
                    <a:spcPts val="0"/>
                  </a:spcAft>
                </a:pPr>
                <a:r>
                  <a:rPr lang="en-US" b="1" dirty="0" smtClean="0">
                    <a:solidFill>
                      <a:srgbClr val="040E08"/>
                    </a:solidFill>
                    <a:latin typeface="Calibri"/>
                  </a:rPr>
                  <a:t>Encouragement,</a:t>
                </a:r>
              </a:p>
              <a:p>
                <a:pPr algn="ctr" eaLnBrk="1" fontAlgn="auto" hangingPunct="1">
                  <a:spcBef>
                    <a:spcPts val="0"/>
                  </a:spcBef>
                  <a:spcAft>
                    <a:spcPts val="0"/>
                  </a:spcAft>
                </a:pPr>
                <a:r>
                  <a:rPr lang="en-US" b="1" dirty="0" smtClean="0">
                    <a:solidFill>
                      <a:srgbClr val="040E08"/>
                    </a:solidFill>
                    <a:latin typeface="Calibri"/>
                  </a:rPr>
                  <a:t>Care, Nurture,</a:t>
                </a:r>
              </a:p>
              <a:p>
                <a:pPr algn="ctr" eaLnBrk="1" fontAlgn="auto" hangingPunct="1">
                  <a:spcBef>
                    <a:spcPts val="0"/>
                  </a:spcBef>
                  <a:spcAft>
                    <a:spcPts val="0"/>
                  </a:spcAft>
                </a:pPr>
                <a:r>
                  <a:rPr lang="en-US" b="1" dirty="0" smtClean="0">
                    <a:solidFill>
                      <a:srgbClr val="040E08"/>
                    </a:solidFill>
                    <a:latin typeface="Calibri"/>
                  </a:rPr>
                  <a:t>Advocacy,</a:t>
                </a:r>
              </a:p>
              <a:p>
                <a:pPr algn="ctr" eaLnBrk="1" fontAlgn="auto" hangingPunct="1">
                  <a:spcBef>
                    <a:spcPts val="0"/>
                  </a:spcBef>
                  <a:spcAft>
                    <a:spcPts val="0"/>
                  </a:spcAft>
                </a:pPr>
                <a:r>
                  <a:rPr lang="en-US" b="1" dirty="0" smtClean="0">
                    <a:solidFill>
                      <a:srgbClr val="040E08"/>
                    </a:solidFill>
                    <a:latin typeface="Calibri"/>
                  </a:rPr>
                  <a:t>Resourcing</a:t>
                </a:r>
                <a:endParaRPr lang="en-US" b="1" dirty="0">
                  <a:solidFill>
                    <a:srgbClr val="040E08"/>
                  </a:solidFill>
                  <a:latin typeface="Calibri"/>
                </a:endParaRPr>
              </a:p>
            </p:txBody>
          </p:sp>
          <p:cxnSp>
            <p:nvCxnSpPr>
              <p:cNvPr id="36" name="AutoShape 52"/>
              <p:cNvCxnSpPr>
                <a:cxnSpLocks noChangeShapeType="1"/>
                <a:endCxn id="46" idx="0"/>
              </p:cNvCxnSpPr>
              <p:nvPr/>
            </p:nvCxnSpPr>
            <p:spPr bwMode="auto">
              <a:xfrm rot="16200000" flipH="1">
                <a:off x="3191" y="2713"/>
                <a:ext cx="913" cy="719"/>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cxnSp>
          <p:nvCxnSpPr>
            <p:cNvPr id="42" name="AutoShape 52"/>
            <p:cNvCxnSpPr>
              <a:cxnSpLocks noChangeShapeType="1"/>
            </p:cNvCxnSpPr>
            <p:nvPr/>
          </p:nvCxnSpPr>
          <p:spPr bwMode="auto">
            <a:xfrm rot="16200000" flipH="1">
              <a:off x="4686315" y="4309069"/>
              <a:ext cx="917845" cy="529308"/>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nvGrpSpPr>
            <p:cNvPr id="43" name="Group 23"/>
            <p:cNvGrpSpPr>
              <a:grpSpLocks/>
            </p:cNvGrpSpPr>
            <p:nvPr/>
          </p:nvGrpSpPr>
          <p:grpSpPr bwMode="auto">
            <a:xfrm>
              <a:off x="6477000" y="1268412"/>
              <a:ext cx="1714503" cy="1093788"/>
              <a:chOff x="4033" y="711"/>
              <a:chExt cx="1080" cy="689"/>
            </a:xfrm>
          </p:grpSpPr>
          <p:sp>
            <p:nvSpPr>
              <p:cNvPr id="44" name="Rectangle 13"/>
              <p:cNvSpPr>
                <a:spLocks noChangeArrowheads="1"/>
              </p:cNvSpPr>
              <p:nvPr/>
            </p:nvSpPr>
            <p:spPr bwMode="auto">
              <a:xfrm>
                <a:off x="4033" y="711"/>
                <a:ext cx="1080"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1" fontAlgn="auto" hangingPunct="1">
                  <a:spcBef>
                    <a:spcPts val="0"/>
                  </a:spcBef>
                  <a:spcAft>
                    <a:spcPts val="0"/>
                  </a:spcAft>
                </a:pPr>
                <a:r>
                  <a:rPr lang="en-US" b="1" dirty="0" smtClean="0">
                    <a:solidFill>
                      <a:srgbClr val="000000"/>
                    </a:solidFill>
                    <a:latin typeface="Calibri"/>
                  </a:rPr>
                  <a:t>Calling of Clergy</a:t>
                </a:r>
                <a:endParaRPr lang="en-US" b="1" dirty="0">
                  <a:solidFill>
                    <a:srgbClr val="000000"/>
                  </a:solidFill>
                  <a:latin typeface="Calibri"/>
                </a:endParaRPr>
              </a:p>
            </p:txBody>
          </p:sp>
          <p:cxnSp>
            <p:nvCxnSpPr>
              <p:cNvPr id="45" name="AutoShape 52"/>
              <p:cNvCxnSpPr>
                <a:cxnSpLocks noChangeShapeType="1"/>
                <a:endCxn id="44" idx="2"/>
              </p:cNvCxnSpPr>
              <p:nvPr/>
            </p:nvCxnSpPr>
            <p:spPr bwMode="auto">
              <a:xfrm rot="5400000" flipH="1" flipV="1">
                <a:off x="4093" y="920"/>
                <a:ext cx="456" cy="503"/>
              </a:xfrm>
              <a:prstGeom prst="bentConnector3">
                <a:avLst>
                  <a:gd name="adj1" fmla="val 50000"/>
                </a:avLst>
              </a:prstGeom>
              <a:noFill/>
              <a:ln w="57150">
                <a:solidFill>
                  <a:srgbClr val="040E08"/>
                </a:solidFill>
                <a:miter lim="800000"/>
                <a:headEnd/>
                <a:tailEnd type="triangle" w="med" len="med"/>
              </a:ln>
              <a:extLst>
                <a:ext uri="{909E8E84-426E-40DD-AFC4-6F175D3DCCD1}">
                  <a14:hiddenFill xmlns:a14="http://schemas.microsoft.com/office/drawing/2010/main">
                    <a:noFill/>
                  </a14:hiddenFill>
                </a:ext>
              </a:extLst>
            </p:spPr>
          </p:cxnSp>
        </p:grpSp>
        <p:sp>
          <p:nvSpPr>
            <p:cNvPr id="46" name="Rectangle 10"/>
            <p:cNvSpPr>
              <a:spLocks noChangeArrowheads="1"/>
            </p:cNvSpPr>
            <p:nvPr/>
          </p:nvSpPr>
          <p:spPr bwMode="auto">
            <a:xfrm>
              <a:off x="6434138" y="5486404"/>
              <a:ext cx="1474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fontAlgn="auto" hangingPunct="1">
                <a:spcBef>
                  <a:spcPts val="0"/>
                </a:spcBef>
                <a:spcAft>
                  <a:spcPts val="0"/>
                </a:spcAft>
              </a:pPr>
              <a:r>
                <a:rPr lang="en-US" b="1" dirty="0" smtClean="0">
                  <a:solidFill>
                    <a:srgbClr val="040E08"/>
                  </a:solidFill>
                  <a:latin typeface="Calibri"/>
                </a:rPr>
                <a:t>Leadership</a:t>
              </a:r>
            </a:p>
            <a:p>
              <a:pPr algn="ctr" eaLnBrk="1" fontAlgn="auto" hangingPunct="1">
                <a:spcBef>
                  <a:spcPts val="0"/>
                </a:spcBef>
                <a:spcAft>
                  <a:spcPts val="0"/>
                </a:spcAft>
              </a:pPr>
              <a:r>
                <a:rPr lang="en-US" b="1" dirty="0" smtClean="0">
                  <a:solidFill>
                    <a:srgbClr val="040E08"/>
                  </a:solidFill>
                  <a:latin typeface="Calibri"/>
                </a:rPr>
                <a:t>Development</a:t>
              </a:r>
              <a:endParaRPr lang="en-US" b="1" dirty="0">
                <a:solidFill>
                  <a:srgbClr val="040E08"/>
                </a:solidFill>
                <a:latin typeface="Calibri"/>
              </a:endParaRPr>
            </a:p>
          </p:txBody>
        </p:sp>
        <p:sp>
          <p:nvSpPr>
            <p:cNvPr id="2" name="TextBox 1"/>
            <p:cNvSpPr txBox="1"/>
            <p:nvPr/>
          </p:nvSpPr>
          <p:spPr>
            <a:xfrm>
              <a:off x="2996952" y="1019"/>
              <a:ext cx="3175248" cy="461665"/>
            </a:xfrm>
            <a:prstGeom prst="rect">
              <a:avLst/>
            </a:prstGeom>
            <a:noFill/>
          </p:spPr>
          <p:txBody>
            <a:bodyPr wrap="square" rtlCol="0">
              <a:spAutoFit/>
            </a:bodyPr>
            <a:lstStyle/>
            <a:p>
              <a:pPr eaLnBrk="1" fontAlgn="auto" hangingPunct="1">
                <a:spcBef>
                  <a:spcPts val="0"/>
                </a:spcBef>
                <a:spcAft>
                  <a:spcPts val="0"/>
                </a:spcAft>
              </a:pPr>
              <a:r>
                <a:rPr lang="en-US" sz="2400" b="1" dirty="0" smtClean="0">
                  <a:ln w="12700">
                    <a:solidFill>
                      <a:srgbClr val="1F497D">
                        <a:satMod val="155000"/>
                      </a:srgbClr>
                    </a:solidFill>
                    <a:prstDash val="solid"/>
                  </a:ln>
                  <a:solidFill>
                    <a:srgbClr val="C00000"/>
                  </a:solidFill>
                  <a:effectLst>
                    <a:outerShdw blurRad="38100" dist="38100" dir="2700000" algn="tl">
                      <a:srgbClr val="000000">
                        <a:alpha val="43137"/>
                      </a:srgbClr>
                    </a:outerShdw>
                  </a:effectLst>
                  <a:latin typeface="Calibri"/>
                </a:rPr>
                <a:t>   </a:t>
              </a:r>
              <a:r>
                <a:rPr lang="en-US" sz="2400" b="1" u="sng" dirty="0" smtClean="0">
                  <a:ln w="12700">
                    <a:solidFill>
                      <a:srgbClr val="1F497D">
                        <a:satMod val="155000"/>
                      </a:srgbClr>
                    </a:solidFill>
                    <a:prstDash val="solid"/>
                  </a:ln>
                  <a:solidFill>
                    <a:srgbClr val="C00000"/>
                  </a:solidFill>
                  <a:effectLst>
                    <a:outerShdw blurRad="38100" dist="38100" dir="2700000" algn="tl">
                      <a:srgbClr val="000000">
                        <a:alpha val="43137"/>
                      </a:srgbClr>
                    </a:outerShdw>
                  </a:effectLst>
                  <a:latin typeface="Calibri"/>
                </a:rPr>
                <a:t>BGS / General Board</a:t>
              </a:r>
              <a:endParaRPr lang="en-US" sz="2400" b="1" u="sng" dirty="0">
                <a:ln w="12700">
                  <a:solidFill>
                    <a:srgbClr val="1F497D"/>
                  </a:solidFill>
                  <a:prstDash val="solid"/>
                </a:ln>
                <a:solidFill>
                  <a:srgbClr val="C00000"/>
                </a:solidFill>
                <a:effectLst>
                  <a:outerShdw blurRad="38100" dist="38100" dir="2700000" algn="tl">
                    <a:srgbClr val="000000">
                      <a:alpha val="43137"/>
                    </a:srgbClr>
                  </a:outerShdw>
                </a:effectLst>
                <a:latin typeface="Calibri"/>
              </a:endParaRPr>
            </a:p>
          </p:txBody>
        </p:sp>
      </p:grpSp>
    </p:spTree>
    <p:extLst>
      <p:ext uri="{BB962C8B-B14F-4D97-AF65-F5344CB8AC3E}">
        <p14:creationId xmlns:p14="http://schemas.microsoft.com/office/powerpoint/2010/main" val="172655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228600"/>
          </a:xfrm>
        </p:spPr>
        <p:txBody>
          <a:bodyPr>
            <a:normAutofit fontScale="90000"/>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839200" cy="6553199"/>
          </a:xfrm>
          <a:prstGeom prst="rect">
            <a:avLst/>
          </a:prstGeom>
          <a:noFill/>
          <a:ln w="571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2524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0" y="0"/>
            <a:ext cx="9144000" cy="6858000"/>
            <a:chOff x="107384850" y="109899450"/>
            <a:chExt cx="5772150" cy="4400550"/>
          </a:xfrm>
        </p:grpSpPr>
        <p:pic>
          <p:nvPicPr>
            <p:cNvPr id="8"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7628" b="13483"/>
            <a:stretch>
              <a:fillRect/>
            </a:stretch>
          </p:blipFill>
          <p:spPr bwMode="auto">
            <a:xfrm>
              <a:off x="107384850" y="109899450"/>
              <a:ext cx="325755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9444" t="8252" r="29182" b="12321"/>
            <a:stretch>
              <a:fillRect/>
            </a:stretch>
          </p:blipFill>
          <p:spPr bwMode="auto">
            <a:xfrm>
              <a:off x="110299500" y="109899450"/>
              <a:ext cx="2857500" cy="4400550"/>
            </a:xfrm>
            <a:prstGeom prst="rect">
              <a:avLst/>
            </a:prstGeom>
            <a:noFill/>
            <a:ln w="3175" algn="in">
              <a:solidFill>
                <a:srgbClr val="B2B2B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718241" y="1667255"/>
            <a:ext cx="7120959" cy="2554545"/>
          </a:xfrm>
          <a:prstGeom prst="rect">
            <a:avLst/>
          </a:prstGeom>
          <a:noFill/>
          <a:effectLst/>
        </p:spPr>
        <p:txBody>
          <a:bodyPr wrap="square" lIns="91440" tIns="45720" rIns="91440" bIns="45720">
            <a:spAutoFit/>
          </a:bodyPr>
          <a:lstStyle/>
          <a:p>
            <a:pPr eaLnBrk="1" fontAlgn="auto" hangingPunct="1">
              <a:spcBef>
                <a:spcPts val="0"/>
              </a:spcBef>
              <a:spcAft>
                <a:spcPts val="0"/>
              </a:spcAft>
            </a:pPr>
            <a:endParaRPr lang="en-US" sz="3200" b="1" dirty="0" smtClean="0">
              <a:ln w="1905"/>
              <a:solidFill>
                <a:prstClr val="black"/>
              </a:solidFill>
              <a:effectLst>
                <a:innerShdw blurRad="69850" dist="43180" dir="5400000">
                  <a:srgbClr val="000000">
                    <a:alpha val="65000"/>
                  </a:srgbClr>
                </a:innerShdw>
              </a:effectLst>
              <a:latin typeface="Calibri"/>
            </a:endParaRPr>
          </a:p>
          <a:p>
            <a:pPr eaLnBrk="1" fontAlgn="auto" hangingPunct="1">
              <a:spcBef>
                <a:spcPts val="0"/>
              </a:spcBef>
              <a:spcAft>
                <a:spcPts val="0"/>
              </a:spcAft>
            </a:pPr>
            <a:r>
              <a:rPr lang="en-US" sz="3200" b="1" dirty="0" smtClean="0">
                <a:ln w="1905"/>
                <a:solidFill>
                  <a:prstClr val="black"/>
                </a:solidFill>
                <a:effectLst>
                  <a:innerShdw blurRad="69850" dist="43180" dir="5400000">
                    <a:srgbClr val="000000">
                      <a:alpha val="65000"/>
                    </a:srgbClr>
                  </a:innerShdw>
                </a:effectLst>
                <a:latin typeface="Calibri"/>
              </a:rPr>
              <a:t>52 Colleges, Universities and Seminaries</a:t>
            </a:r>
          </a:p>
          <a:p>
            <a:pPr eaLnBrk="1" fontAlgn="auto" hangingPunct="1">
              <a:spcBef>
                <a:spcPts val="0"/>
              </a:spcBef>
              <a:spcAft>
                <a:spcPts val="0"/>
              </a:spcAft>
            </a:pPr>
            <a:r>
              <a:rPr lang="en-US" sz="3200" b="1" dirty="0" smtClean="0">
                <a:ln w="1905"/>
                <a:solidFill>
                  <a:prstClr val="black"/>
                </a:solidFill>
                <a:effectLst>
                  <a:innerShdw blurRad="69850" dist="43180" dir="5400000">
                    <a:srgbClr val="000000">
                      <a:alpha val="65000"/>
                    </a:srgbClr>
                  </a:innerShdw>
                </a:effectLst>
                <a:latin typeface="Calibri"/>
              </a:rPr>
              <a:t>	120 World Areas</a:t>
            </a:r>
          </a:p>
          <a:p>
            <a:pPr eaLnBrk="1" fontAlgn="auto" hangingPunct="1">
              <a:spcBef>
                <a:spcPts val="0"/>
              </a:spcBef>
              <a:spcAft>
                <a:spcPts val="0"/>
              </a:spcAft>
            </a:pPr>
            <a:r>
              <a:rPr lang="en-US" sz="3200" b="1" dirty="0">
                <a:ln w="1905"/>
                <a:solidFill>
                  <a:prstClr val="black"/>
                </a:solidFill>
                <a:effectLst>
                  <a:innerShdw blurRad="69850" dist="43180" dir="5400000">
                    <a:srgbClr val="000000">
                      <a:alpha val="65000"/>
                    </a:srgbClr>
                  </a:innerShdw>
                </a:effectLst>
                <a:latin typeface="Calibri"/>
              </a:rPr>
              <a:t>	</a:t>
            </a:r>
            <a:r>
              <a:rPr lang="en-US" sz="3200" b="1" dirty="0" smtClean="0">
                <a:ln w="1905"/>
                <a:solidFill>
                  <a:prstClr val="black"/>
                </a:solidFill>
                <a:effectLst>
                  <a:innerShdw blurRad="69850" dist="43180" dir="5400000">
                    <a:srgbClr val="000000">
                      <a:alpha val="65000"/>
                    </a:srgbClr>
                  </a:innerShdw>
                </a:effectLst>
                <a:latin typeface="Calibri"/>
              </a:rPr>
              <a:t>	50,998</a:t>
            </a:r>
            <a:r>
              <a:rPr lang="en-US" sz="3200" b="1" dirty="0" smtClean="0">
                <a:solidFill>
                  <a:srgbClr val="000000"/>
                </a:solidFill>
                <a:latin typeface="Calibri"/>
              </a:rPr>
              <a:t> Students</a:t>
            </a:r>
            <a:endParaRPr lang="en-US" sz="3200" b="1" dirty="0">
              <a:solidFill>
                <a:srgbClr val="000000"/>
              </a:solidFill>
              <a:latin typeface="Calibri"/>
            </a:endParaRPr>
          </a:p>
          <a:p>
            <a:pPr eaLnBrk="1" fontAlgn="auto" hangingPunct="1">
              <a:spcBef>
                <a:spcPts val="0"/>
              </a:spcBef>
              <a:spcAft>
                <a:spcPts val="0"/>
              </a:spcAft>
            </a:pPr>
            <a:endParaRPr lang="en-US" sz="3200" b="1" dirty="0" smtClean="0">
              <a:ln w="1905"/>
              <a:solidFill>
                <a:prstClr val="black"/>
              </a:solidFill>
              <a:effectLst>
                <a:innerShdw blurRad="69850" dist="43180" dir="5400000">
                  <a:srgbClr val="000000">
                    <a:alpha val="65000"/>
                  </a:srgbClr>
                </a:innerShdw>
              </a:effectLst>
              <a:latin typeface="Calibri"/>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488" y="304800"/>
            <a:ext cx="3048000" cy="1591056"/>
          </a:xfrm>
          <a:prstGeom prst="rect">
            <a:avLst/>
          </a:prstGeom>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20797113">
            <a:off x="499804" y="4640085"/>
            <a:ext cx="2094304" cy="1570728"/>
          </a:xfrm>
          <a:prstGeom prst="rect">
            <a:avLst/>
          </a:prstGeom>
          <a:noFill/>
          <a:ln w="127000">
            <a:solidFill>
              <a:schemeClr val="accent2">
                <a:lumMod val="50000"/>
              </a:schemeClr>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733849">
            <a:off x="6604726" y="4499969"/>
            <a:ext cx="1987329" cy="1864402"/>
          </a:xfrm>
          <a:prstGeom prst="rect">
            <a:avLst/>
          </a:prstGeom>
          <a:noFill/>
          <a:ln w="127000">
            <a:solidFill>
              <a:schemeClr val="accent2">
                <a:lumMod val="50000"/>
              </a:schemeClr>
            </a:solidFill>
            <a:miter lim="800000"/>
            <a:headEnd/>
            <a:tailEnd/>
          </a:ln>
          <a:effectLst>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824355" y="4000059"/>
            <a:ext cx="3500245" cy="2625183"/>
          </a:xfrm>
          <a:prstGeom prst="rect">
            <a:avLst/>
          </a:prstGeom>
          <a:noFill/>
          <a:ln w="127000">
            <a:solidFill>
              <a:schemeClr val="accent2">
                <a:lumMod val="50000"/>
              </a:schemeClr>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907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amwork">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2763</TotalTime>
  <Words>518</Words>
  <Application>Microsoft Office PowerPoint</Application>
  <PresentationFormat>On-screen Show (4:3)</PresentationFormat>
  <Paragraphs>217</Paragraphs>
  <Slides>18</Slides>
  <Notes>4</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2_Office Theme</vt:lpstr>
      <vt:lpstr>3_Office Theme</vt:lpstr>
      <vt:lpstr>Teamwork</vt:lpstr>
      <vt:lpstr>      Association of Nazarene Educational Systems  Asia-Pacific Region Educators’ Roundtable Manila, Philippines 8-12 February 2016  Global Education and Clergy Development  Dr. Dan Copp Education Commissioner Global Clergy Development Director dcopp@nazarene.org      </vt:lpstr>
      <vt:lpstr>PowerPoint Presentation</vt:lpstr>
      <vt:lpstr>PowerPoint Presentation</vt:lpstr>
      <vt:lpstr>  Global Education and Clergy Development Committee of the General Board  “give oversight to the global educational enterprise, IBOE, clergy preparation, clergy development, and other such interests related to education and ministry.”  (2009 BGS White Paper)   “shall have policy oversight for the International Board of Education, Clergy Development, and for other matters assigned by the General Board.”  (2014 General Board Policy Manual)  </vt:lpstr>
      <vt:lpstr>            Global Education and Clergy Development                     Global Clergy          Development               (GCD)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Some of the Challenges &amp; Opportunities   Increasing role of decentralization  Changes to school funding/business models   Better connecting our schools &amp; district boards  Improving intentional leadership development   Improving intentional theological coherence      </vt:lpstr>
      <vt:lpstr>           Some of the Initiatives &amp; Resources Education Systems Support Lifelong Learning Global Self-Registry Quality &amp; Missional Reviews Theology Conferences &amp; Strategic Consultations Identifying &amp; Communicating Best Practices Review/Resource Course of Study Validation Process Review/Resource Annual Reporting Process Review/Resource Educational Institution Changes            </vt:lpstr>
      <vt:lpstr>    Oher information, Questions, Discussion…      </vt:lpstr>
    </vt:vector>
  </TitlesOfParts>
  <Company>Nazarene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dc:title>
  <dc:creator>DCopp</dc:creator>
  <cp:lastModifiedBy>Dan Copp</cp:lastModifiedBy>
  <cp:revision>191</cp:revision>
  <cp:lastPrinted>2012-09-23T22:43:01Z</cp:lastPrinted>
  <dcterms:created xsi:type="dcterms:W3CDTF">2006-06-14T20:16:33Z</dcterms:created>
  <dcterms:modified xsi:type="dcterms:W3CDTF">2016-02-10T04:02:00Z</dcterms:modified>
</cp:coreProperties>
</file>