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3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80" d="100"/>
          <a:sy n="80" d="100"/>
        </p:scale>
        <p:origin x="-10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D504-8AF1-43B9-861F-DDE91E0A211E}" type="datetimeFigureOut">
              <a:rPr lang="en-US" smtClean="0"/>
              <a:t>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CFD7A-1BF5-4684-9D66-61A6EC96EE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D504-8AF1-43B9-861F-DDE91E0A211E}" type="datetimeFigureOut">
              <a:rPr lang="en-US" smtClean="0"/>
              <a:t>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CFD7A-1BF5-4684-9D66-61A6EC96EE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D504-8AF1-43B9-861F-DDE91E0A211E}" type="datetimeFigureOut">
              <a:rPr lang="en-US" smtClean="0"/>
              <a:t>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CFD7A-1BF5-4684-9D66-61A6EC96EEF8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D504-8AF1-43B9-861F-DDE91E0A211E}" type="datetimeFigureOut">
              <a:rPr lang="en-US" smtClean="0"/>
              <a:t>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CFD7A-1BF5-4684-9D66-61A6EC96EEF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D504-8AF1-43B9-861F-DDE91E0A211E}" type="datetimeFigureOut">
              <a:rPr lang="en-US" smtClean="0"/>
              <a:t>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CFD7A-1BF5-4684-9D66-61A6EC96EE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D504-8AF1-43B9-861F-DDE91E0A211E}" type="datetimeFigureOut">
              <a:rPr lang="en-US" smtClean="0"/>
              <a:t>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CFD7A-1BF5-4684-9D66-61A6EC96EEF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D504-8AF1-43B9-861F-DDE91E0A211E}" type="datetimeFigureOut">
              <a:rPr lang="en-US" smtClean="0"/>
              <a:t>2/6/2016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CFD7A-1BF5-4684-9D66-61A6EC96EE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D504-8AF1-43B9-861F-DDE91E0A211E}" type="datetimeFigureOut">
              <a:rPr lang="en-US" smtClean="0"/>
              <a:t>2/6/2016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CFD7A-1BF5-4684-9D66-61A6EC96EE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D504-8AF1-43B9-861F-DDE91E0A211E}" type="datetimeFigureOut">
              <a:rPr lang="en-US" smtClean="0"/>
              <a:t>2/6/2016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CFD7A-1BF5-4684-9D66-61A6EC96EE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D504-8AF1-43B9-861F-DDE91E0A211E}" type="datetimeFigureOut">
              <a:rPr lang="en-US" smtClean="0"/>
              <a:t>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CFD7A-1BF5-4684-9D66-61A6EC96EEF8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D504-8AF1-43B9-861F-DDE91E0A211E}" type="datetimeFigureOut">
              <a:rPr lang="en-US" smtClean="0"/>
              <a:t>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CFD7A-1BF5-4684-9D66-61A6EC96EEF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34BD504-8AF1-43B9-861F-DDE91E0A211E}" type="datetimeFigureOut">
              <a:rPr lang="en-US" smtClean="0"/>
              <a:t>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36CFD7A-1BF5-4684-9D66-61A6EC96EEF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3581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INSTITUTIONAL COLLABORATION, ORGANIZATIONAL POSSIBILITIES AND PARTNERSHIPS Session </a:t>
            </a:r>
            <a:r>
              <a:rPr lang="en-US" dirty="0" smtClean="0"/>
              <a:t>III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Asia Pacific Educator's Roundtables</a:t>
            </a:r>
            <a:br>
              <a:rPr lang="en-US" sz="2800" dirty="0"/>
            </a:br>
            <a:r>
              <a:rPr lang="en-US" sz="2800" dirty="0"/>
              <a:t>Manila, The Philippines</a:t>
            </a:r>
            <a:br>
              <a:rPr lang="en-US" sz="2800" dirty="0"/>
            </a:br>
            <a:r>
              <a:rPr lang="en-US" sz="2800" dirty="0"/>
              <a:t>February 8 to12, 2016</a:t>
            </a:r>
          </a:p>
        </p:txBody>
      </p:sp>
    </p:spTree>
    <p:extLst>
      <p:ext uri="{BB962C8B-B14F-4D97-AF65-F5344CB8AC3E}">
        <p14:creationId xmlns:p14="http://schemas.microsoft.com/office/powerpoint/2010/main" val="390449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2438400"/>
            <a:ext cx="7408333" cy="274320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Institutional collaboration is often </a:t>
            </a:r>
            <a:r>
              <a:rPr lang="en-US" dirty="0" smtClean="0"/>
              <a:t>difficult</a:t>
            </a:r>
            <a:r>
              <a:rPr lang="en-US" dirty="0"/>
              <a:t> </a:t>
            </a:r>
          </a:p>
          <a:p>
            <a:pPr lvl="0"/>
            <a:r>
              <a:rPr lang="en-US" dirty="0"/>
              <a:t>Organizations have unique cultures, functions, and structures which can complicate </a:t>
            </a:r>
            <a:r>
              <a:rPr lang="en-US" dirty="0" smtClean="0"/>
              <a:t>collaboration</a:t>
            </a:r>
            <a:endParaRPr lang="en-US" dirty="0"/>
          </a:p>
          <a:p>
            <a:pPr lvl="0"/>
            <a:r>
              <a:rPr lang="en-US" dirty="0"/>
              <a:t>Needs often vary from context to context and a clear assessment of needs is necessary in considering </a:t>
            </a:r>
            <a:r>
              <a:rPr lang="en-US" dirty="0" smtClean="0"/>
              <a:t>collaboration</a:t>
            </a:r>
            <a:endParaRPr lang="en-US" dirty="0"/>
          </a:p>
          <a:p>
            <a:pPr lvl="0"/>
            <a:r>
              <a:rPr lang="en-US" dirty="0"/>
              <a:t>Costs and responsibilities must be clearly defined and best expressed in MOUs or contracts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600200"/>
          </a:xfrm>
        </p:spPr>
        <p:txBody>
          <a:bodyPr>
            <a:noAutofit/>
          </a:bodyPr>
          <a:lstStyle/>
          <a:p>
            <a:r>
              <a:rPr lang="en-US" sz="3600" u="sng" dirty="0" smtClean="0"/>
              <a:t>CHALLENGES TO</a:t>
            </a:r>
            <a:r>
              <a:rPr lang="en-US" sz="3600" u="sng" dirty="0" smtClean="0"/>
              <a:t> COLLABORATION AND  PARTNERSHIPS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93010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2438400"/>
            <a:ext cx="7408333" cy="251460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Collaboration can be effective and extend educational opportunities and </a:t>
            </a:r>
            <a:r>
              <a:rPr lang="en-US" dirty="0" smtClean="0"/>
              <a:t>services not possible alone</a:t>
            </a:r>
            <a:endParaRPr lang="en-US" dirty="0"/>
          </a:p>
          <a:p>
            <a:pPr lvl="0"/>
            <a:r>
              <a:rPr lang="en-US" dirty="0"/>
              <a:t>Shared vision and purpose of the collaboration or partnership strengthens the </a:t>
            </a:r>
            <a:r>
              <a:rPr lang="en-US" dirty="0" smtClean="0"/>
              <a:t>work</a:t>
            </a:r>
            <a:endParaRPr lang="en-US" dirty="0"/>
          </a:p>
          <a:p>
            <a:pPr lvl="0"/>
            <a:r>
              <a:rPr lang="en-US" dirty="0"/>
              <a:t>Models of effective work can often be adapted and adopted better than developing unique </a:t>
            </a:r>
            <a:r>
              <a:rPr lang="en-US" dirty="0" smtClean="0"/>
              <a:t>creations</a:t>
            </a:r>
            <a:endParaRPr lang="en-US" dirty="0"/>
          </a:p>
          <a:p>
            <a:pPr lvl="0"/>
            <a:r>
              <a:rPr lang="en-US" dirty="0"/>
              <a:t>Each organization should be provided benefits that strengthen their mission and operation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600200"/>
          </a:xfrm>
        </p:spPr>
        <p:txBody>
          <a:bodyPr>
            <a:noAutofit/>
          </a:bodyPr>
          <a:lstStyle/>
          <a:p>
            <a:r>
              <a:rPr lang="en-US" sz="3600" u="sng" dirty="0" smtClean="0"/>
              <a:t>BENEFITS OF </a:t>
            </a:r>
            <a:r>
              <a:rPr lang="en-US" sz="3600" u="sng" dirty="0" smtClean="0"/>
              <a:t>COLLABORATION</a:t>
            </a:r>
            <a:r>
              <a:rPr lang="en-US" sz="3600" u="sng" dirty="0"/>
              <a:t>, </a:t>
            </a:r>
            <a:r>
              <a:rPr lang="en-US" sz="3600" u="sng" dirty="0" smtClean="0"/>
              <a:t/>
            </a:r>
            <a:br>
              <a:rPr lang="en-US" sz="3600" u="sng" dirty="0" smtClean="0"/>
            </a:br>
            <a:r>
              <a:rPr lang="en-US" sz="3600" u="sng" dirty="0" smtClean="0"/>
              <a:t>AND </a:t>
            </a:r>
            <a:r>
              <a:rPr lang="en-US" sz="3600" u="sng" dirty="0" smtClean="0"/>
              <a:t>PARTNERSHIPS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74498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819400"/>
            <a:ext cx="7408333" cy="2590800"/>
          </a:xfrm>
        </p:spPr>
        <p:txBody>
          <a:bodyPr>
            <a:noAutofit/>
          </a:bodyPr>
          <a:lstStyle/>
          <a:p>
            <a:pPr lvl="0"/>
            <a:r>
              <a:rPr lang="en-US" b="1" dirty="0">
                <a:solidFill>
                  <a:srgbClr val="FF0000"/>
                </a:solidFill>
              </a:rPr>
              <a:t>What are the most important and prioritized needs for AP collaborations</a:t>
            </a:r>
            <a:r>
              <a:rPr lang="en-US" b="1" dirty="0" smtClean="0">
                <a:solidFill>
                  <a:srgbClr val="FF0000"/>
                </a:solidFill>
              </a:rPr>
              <a:t>?</a:t>
            </a:r>
            <a:endParaRPr lang="en-US" b="1" dirty="0">
              <a:solidFill>
                <a:srgbClr val="FF0000"/>
              </a:solidFill>
            </a:endParaRPr>
          </a:p>
          <a:p>
            <a:pPr lvl="0"/>
            <a:r>
              <a:rPr lang="en-US" b="1" dirty="0">
                <a:solidFill>
                  <a:srgbClr val="FF0000"/>
                </a:solidFill>
              </a:rPr>
              <a:t>What are the resources needed for collaboration</a:t>
            </a:r>
            <a:r>
              <a:rPr lang="en-US" b="1" dirty="0" smtClean="0">
                <a:solidFill>
                  <a:srgbClr val="FF0000"/>
                </a:solidFill>
              </a:rPr>
              <a:t>?</a:t>
            </a:r>
            <a:endParaRPr lang="en-US" b="1" dirty="0">
              <a:solidFill>
                <a:srgbClr val="FF0000"/>
              </a:solidFill>
            </a:endParaRPr>
          </a:p>
          <a:p>
            <a:pPr lvl="0"/>
            <a:r>
              <a:rPr lang="en-US" b="1" dirty="0">
                <a:solidFill>
                  <a:srgbClr val="FF0000"/>
                </a:solidFill>
              </a:rPr>
              <a:t>Could the institution survive and thrive without collaboration</a:t>
            </a:r>
            <a:r>
              <a:rPr lang="en-US" b="1" dirty="0" smtClean="0">
                <a:solidFill>
                  <a:srgbClr val="FF0000"/>
                </a:solidFill>
              </a:rPr>
              <a:t>?</a:t>
            </a:r>
            <a:endParaRPr lang="en-US" b="1" dirty="0">
              <a:solidFill>
                <a:srgbClr val="FF0000"/>
              </a:solidFill>
            </a:endParaRPr>
          </a:p>
          <a:p>
            <a:pPr lvl="0"/>
            <a:r>
              <a:rPr lang="en-US" b="1" dirty="0">
                <a:solidFill>
                  <a:srgbClr val="FF0000"/>
                </a:solidFill>
              </a:rPr>
              <a:t>Are there effective models of collaboration already occurring that we could learn from?</a:t>
            </a:r>
          </a:p>
          <a:p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dirty="0"/>
              <a:t>Questions and Discussion on </a:t>
            </a:r>
            <a:r>
              <a:rPr lang="en-US" dirty="0" smtClean="0"/>
              <a:t>Collaborations (establishing context)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622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133600"/>
            <a:ext cx="7408333" cy="2590800"/>
          </a:xfrm>
        </p:spPr>
        <p:txBody>
          <a:bodyPr>
            <a:noAutofit/>
          </a:bodyPr>
          <a:lstStyle/>
          <a:p>
            <a:pPr lvl="0"/>
            <a:r>
              <a:rPr lang="en-US" sz="2300" b="1" dirty="0" smtClean="0">
                <a:solidFill>
                  <a:srgbClr val="FF0000"/>
                </a:solidFill>
              </a:rPr>
              <a:t>If </a:t>
            </a:r>
            <a:r>
              <a:rPr lang="en-US" sz="2300" b="1" dirty="0">
                <a:solidFill>
                  <a:srgbClr val="FF0000"/>
                </a:solidFill>
              </a:rPr>
              <a:t>resources were not an issue, what would you desire for your institution to accomplish for your field and region?</a:t>
            </a:r>
          </a:p>
          <a:p>
            <a:pPr lvl="1"/>
            <a:r>
              <a:rPr lang="en-US" sz="2300" b="1" dirty="0">
                <a:solidFill>
                  <a:srgbClr val="FF0000"/>
                </a:solidFill>
              </a:rPr>
              <a:t>What alternatives could exist to accomplish that purpose</a:t>
            </a:r>
            <a:r>
              <a:rPr lang="en-US" sz="2300" b="1" dirty="0" smtClean="0">
                <a:solidFill>
                  <a:srgbClr val="FF0000"/>
                </a:solidFill>
              </a:rPr>
              <a:t>?</a:t>
            </a:r>
          </a:p>
          <a:p>
            <a:pPr lvl="1"/>
            <a:r>
              <a:rPr lang="en-US" sz="2300" b="1" dirty="0" smtClean="0">
                <a:solidFill>
                  <a:srgbClr val="FF0000"/>
                </a:solidFill>
              </a:rPr>
              <a:t>Are there alternative revenue generating opportunities to help resource the fulfillment of your institutional mission?</a:t>
            </a:r>
            <a:endParaRPr lang="en-US" sz="2300" b="1" dirty="0">
              <a:solidFill>
                <a:srgbClr val="FF0000"/>
              </a:solidFill>
            </a:endParaRPr>
          </a:p>
          <a:p>
            <a:pPr lvl="1"/>
            <a:r>
              <a:rPr lang="en-US" sz="2300" b="1" dirty="0">
                <a:solidFill>
                  <a:srgbClr val="FF0000"/>
                </a:solidFill>
              </a:rPr>
              <a:t>Are there different strategies to accomplish that purpose than are now being used or considered?</a:t>
            </a:r>
          </a:p>
          <a:p>
            <a:pPr lvl="1"/>
            <a:r>
              <a:rPr lang="en-US" sz="2300" b="1" dirty="0">
                <a:solidFill>
                  <a:srgbClr val="FF0000"/>
                </a:solidFill>
              </a:rPr>
              <a:t>If we were starting from the beginning, how would you design the purpose and work of your institution?</a:t>
            </a:r>
          </a:p>
          <a:p>
            <a:pPr marL="0" indent="0">
              <a:buNone/>
            </a:pPr>
            <a:endParaRPr lang="en-US" sz="2300" b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295400"/>
          </a:xfrm>
        </p:spPr>
        <p:txBody>
          <a:bodyPr>
            <a:normAutofit fontScale="90000"/>
          </a:bodyPr>
          <a:lstStyle/>
          <a:p>
            <a:r>
              <a:rPr lang="en-US" dirty="0"/>
              <a:t>Questions and Discussion on </a:t>
            </a:r>
            <a:r>
              <a:rPr lang="en-US" dirty="0" smtClean="0"/>
              <a:t>Collaborations </a:t>
            </a:r>
            <a:r>
              <a:rPr lang="en-US" sz="3600" dirty="0" smtClean="0"/>
              <a:t>(Blue Ocean)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997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837</TotalTime>
  <Words>223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Waveform</vt:lpstr>
      <vt:lpstr>INSTITUTIONAL COLLABORATION, ORGANIZATIONAL POSSIBILITIES AND PARTNERSHIPS Session III </vt:lpstr>
      <vt:lpstr>CHALLENGES TO COLLABORATION AND  PARTNERSHIPS</vt:lpstr>
      <vt:lpstr>BENEFITS OF COLLABORATION,  AND PARTNERSHIPS</vt:lpstr>
      <vt:lpstr>Questions and Discussion on Collaborations (establishing context) </vt:lpstr>
      <vt:lpstr>Questions and Discussion on Collaborations (Blue Ocean) </vt:lpstr>
    </vt:vector>
  </TitlesOfParts>
  <Company>PLNU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NAZARENE INSTITUTIONS AND MISSION ALIGNMENT</dc:title>
  <dc:creator>Myra Fisher</dc:creator>
  <cp:lastModifiedBy>Kerry Fulcher</cp:lastModifiedBy>
  <cp:revision>20</cp:revision>
  <dcterms:created xsi:type="dcterms:W3CDTF">2016-02-02T02:59:07Z</dcterms:created>
  <dcterms:modified xsi:type="dcterms:W3CDTF">2016-02-07T13:00:59Z</dcterms:modified>
</cp:coreProperties>
</file>