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9" r:id="rId4"/>
    <p:sldId id="257" r:id="rId5"/>
    <p:sldId id="258" r:id="rId6"/>
    <p:sldId id="266" r:id="rId7"/>
    <p:sldId id="261" r:id="rId8"/>
    <p:sldId id="267" r:id="rId9"/>
    <p:sldId id="276" r:id="rId10"/>
    <p:sldId id="277" r:id="rId11"/>
    <p:sldId id="278" r:id="rId12"/>
    <p:sldId id="280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8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4BD504-8AF1-43B9-861F-DDE91E0A211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6CFD7A-1BF5-4684-9D66-61A6EC96EEF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581400"/>
          </a:xfrm>
        </p:spPr>
        <p:txBody>
          <a:bodyPr>
            <a:normAutofit/>
          </a:bodyPr>
          <a:lstStyle/>
          <a:p>
            <a:r>
              <a:rPr lang="en-US" dirty="0"/>
              <a:t>NAZARENE INSTITUTIONS AND MISSION ALIGNMENT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Asia Pacific Educator's Roundtables</a:t>
            </a:r>
            <a:br>
              <a:rPr lang="en-US" sz="2800" dirty="0"/>
            </a:br>
            <a:r>
              <a:rPr lang="en-US" sz="2800" dirty="0"/>
              <a:t>Manila, The Philippines</a:t>
            </a:r>
            <a:br>
              <a:rPr lang="en-US" sz="2800" dirty="0"/>
            </a:br>
            <a:r>
              <a:rPr lang="en-US" sz="2800" dirty="0"/>
              <a:t>February 8 to12, 2016</a:t>
            </a:r>
          </a:p>
        </p:txBody>
      </p:sp>
    </p:spTree>
    <p:extLst>
      <p:ext uri="{BB962C8B-B14F-4D97-AF65-F5344CB8AC3E}">
        <p14:creationId xmlns:p14="http://schemas.microsoft.com/office/powerpoint/2010/main" val="39044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do you define the mission of these in Asia Pacific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Church</a:t>
            </a:r>
          </a:p>
          <a:p>
            <a:pPr lvl="1"/>
            <a:r>
              <a:rPr lang="en-US" dirty="0"/>
              <a:t>Bible Colleges</a:t>
            </a:r>
          </a:p>
          <a:p>
            <a:pPr lvl="1"/>
            <a:r>
              <a:rPr lang="en-US" dirty="0"/>
              <a:t>Seminaries</a:t>
            </a:r>
          </a:p>
          <a:p>
            <a:pPr lvl="1"/>
            <a:r>
              <a:rPr lang="en-US" dirty="0"/>
              <a:t>Universities</a:t>
            </a:r>
          </a:p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Where </a:t>
            </a:r>
            <a:r>
              <a:rPr lang="en-US" b="1" dirty="0">
                <a:solidFill>
                  <a:srgbClr val="FF0000"/>
                </a:solidFill>
              </a:rPr>
              <a:t>do these missions intersect?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Asia Pacific Educational </a:t>
            </a:r>
            <a:r>
              <a:rPr lang="en-US" u="sng" dirty="0" smtClean="0"/>
              <a:t>Purpose:</a:t>
            </a:r>
            <a:br>
              <a:rPr lang="en-US" u="sng" dirty="0" smtClean="0"/>
            </a:br>
            <a:r>
              <a:rPr lang="en-US" u="sng" dirty="0" smtClean="0"/>
              <a:t>Framing Questions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048000"/>
            <a:ext cx="7408333" cy="2514600"/>
          </a:xfrm>
        </p:spPr>
        <p:txBody>
          <a:bodyPr/>
          <a:lstStyle/>
          <a:p>
            <a:pPr lvl="0"/>
            <a:r>
              <a:rPr lang="en-US" sz="2200" b="1" dirty="0">
                <a:solidFill>
                  <a:srgbClr val="FF0000"/>
                </a:solidFill>
              </a:rPr>
              <a:t>In what ways are these intersections successful</a:t>
            </a:r>
            <a:r>
              <a:rPr lang="en-US" sz="2200" b="1" dirty="0" smtClean="0">
                <a:solidFill>
                  <a:srgbClr val="FF0000"/>
                </a:solidFill>
              </a:rPr>
              <a:t>?</a:t>
            </a:r>
            <a:endParaRPr lang="en-US" sz="2200" b="1" dirty="0">
              <a:solidFill>
                <a:srgbClr val="FF0000"/>
              </a:solidFill>
            </a:endParaRPr>
          </a:p>
          <a:p>
            <a:pPr lvl="0"/>
            <a:r>
              <a:rPr lang="en-US" sz="2200" b="1" dirty="0">
                <a:solidFill>
                  <a:srgbClr val="FF0000"/>
                </a:solidFill>
              </a:rPr>
              <a:t>Where are the mismatches or challenges</a:t>
            </a:r>
            <a:r>
              <a:rPr lang="en-US" sz="2200" b="1" dirty="0" smtClean="0">
                <a:solidFill>
                  <a:srgbClr val="FF0000"/>
                </a:solidFill>
              </a:rPr>
              <a:t>?</a:t>
            </a:r>
            <a:endParaRPr lang="en-US" sz="2200" b="1" dirty="0">
              <a:solidFill>
                <a:srgbClr val="FF0000"/>
              </a:solidFill>
            </a:endParaRPr>
          </a:p>
          <a:p>
            <a:pPr lvl="0"/>
            <a:r>
              <a:rPr lang="en-US" sz="2200" b="1" dirty="0" smtClean="0">
                <a:solidFill>
                  <a:srgbClr val="FF0000"/>
                </a:solidFill>
              </a:rPr>
              <a:t>In your context, how important is it to have alignment between the institution and the church?</a:t>
            </a:r>
          </a:p>
          <a:p>
            <a:pPr lvl="0"/>
            <a:r>
              <a:rPr lang="en-US" sz="2200" b="1" dirty="0">
                <a:solidFill>
                  <a:srgbClr val="FF0000"/>
                </a:solidFill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</a:rPr>
              <a:t>f important, </a:t>
            </a:r>
            <a:r>
              <a:rPr lang="en-US" sz="2200" b="1" dirty="0">
                <a:solidFill>
                  <a:srgbClr val="FF0000"/>
                </a:solidFill>
              </a:rPr>
              <a:t>w</a:t>
            </a:r>
            <a:r>
              <a:rPr lang="en-US" sz="2200" b="1" dirty="0" smtClean="0">
                <a:solidFill>
                  <a:srgbClr val="FF0000"/>
                </a:solidFill>
              </a:rPr>
              <a:t>hat </a:t>
            </a:r>
            <a:r>
              <a:rPr lang="en-US" sz="2200" b="1" dirty="0">
                <a:solidFill>
                  <a:srgbClr val="FF0000"/>
                </a:solidFill>
              </a:rPr>
              <a:t>steps could be taken to more effectively align education and the church?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>
            <a:normAutofit/>
          </a:bodyPr>
          <a:lstStyle/>
          <a:p>
            <a:r>
              <a:rPr lang="en-US" sz="4000" u="sng" dirty="0"/>
              <a:t>Asia Pacific Educational </a:t>
            </a:r>
            <a:r>
              <a:rPr lang="en-US" sz="4000" u="sng" dirty="0" smtClean="0"/>
              <a:t>Purpose </a:t>
            </a:r>
            <a:r>
              <a:rPr lang="en-US" sz="3200" u="sng" dirty="0" smtClean="0"/>
              <a:t>(continued)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95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Accurate understanding of the "market needs" to be served by the </a:t>
            </a:r>
            <a:r>
              <a:rPr lang="en-US" dirty="0" smtClean="0"/>
              <a:t>institution.  </a:t>
            </a:r>
            <a:r>
              <a:rPr lang="en-US" b="1" dirty="0">
                <a:solidFill>
                  <a:srgbClr val="FF0000"/>
                </a:solidFill>
              </a:rPr>
              <a:t>What </a:t>
            </a:r>
            <a:r>
              <a:rPr lang="en-US" b="1" dirty="0" smtClean="0">
                <a:solidFill>
                  <a:srgbClr val="FF0000"/>
                </a:solidFill>
              </a:rPr>
              <a:t>is the problem you are trying to solve?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Clear and understood purpose (mission) of the </a:t>
            </a:r>
            <a:r>
              <a:rPr lang="en-US" dirty="0" smtClean="0"/>
              <a:t>institution</a:t>
            </a:r>
            <a:r>
              <a:rPr lang="en-US" dirty="0"/>
              <a:t>.  </a:t>
            </a:r>
            <a:r>
              <a:rPr lang="en-US" b="1" dirty="0">
                <a:solidFill>
                  <a:srgbClr val="FF0000"/>
                </a:solidFill>
              </a:rPr>
              <a:t>How are you going to meet these needs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Necessary resources, structures, programs, and people to carry out the mission (This is the hard work of existence).  </a:t>
            </a:r>
            <a:r>
              <a:rPr lang="en-US" b="1" dirty="0">
                <a:solidFill>
                  <a:srgbClr val="FF0000"/>
                </a:solidFill>
              </a:rPr>
              <a:t>What do you have to have to meet these needs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/>
              <a:t>Processes of regular assessment, analysis, and improvement.  </a:t>
            </a:r>
            <a:r>
              <a:rPr lang="en-US" b="1" dirty="0">
                <a:solidFill>
                  <a:srgbClr val="FF0000"/>
                </a:solidFill>
              </a:rPr>
              <a:t>How will you keep on purpose and do so effectively?</a:t>
            </a:r>
          </a:p>
          <a:p>
            <a:pPr lvl="0"/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Key Factors for </a:t>
            </a:r>
            <a:r>
              <a:rPr lang="en-US" u="sng" dirty="0" smtClean="0"/>
              <a:t>Institutional Planning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olden Circle with the Why in the mi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1998"/>
            <a:ext cx="3962400" cy="37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697468"/>
            <a:ext cx="42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Start With Why </a:t>
            </a:r>
            <a:r>
              <a:rPr lang="en-US" sz="2400" dirty="0" smtClean="0"/>
              <a:t>by </a:t>
            </a:r>
            <a:r>
              <a:rPr lang="en-US" sz="2400" dirty="0"/>
              <a:t>Simon </a:t>
            </a:r>
            <a:r>
              <a:rPr lang="en-US" sz="2400" dirty="0" err="1" smtClean="0"/>
              <a:t>Sinek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47935"/>
            <a:ext cx="651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Recent Readings Informing PLNU Conversations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43271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Question: What was the “Why” that founded your institution and has there been drift from this?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1" y="1536442"/>
            <a:ext cx="464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WHAT</a:t>
            </a:r>
            <a:r>
              <a:rPr lang="en-US" sz="2000" dirty="0"/>
              <a:t>: Every single </a:t>
            </a:r>
            <a:r>
              <a:rPr lang="en-US" sz="2000" dirty="0" smtClean="0"/>
              <a:t>organization </a:t>
            </a:r>
            <a:r>
              <a:rPr lang="en-US" sz="2000" dirty="0"/>
              <a:t>and company on the planet knows WHAT they do. They can easily describe the </a:t>
            </a:r>
            <a:r>
              <a:rPr lang="en-US" sz="2000" dirty="0" smtClean="0"/>
              <a:t>services </a:t>
            </a:r>
            <a:r>
              <a:rPr lang="en-US" sz="2000" dirty="0"/>
              <a:t>they sell or their job function within that system.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WHY</a:t>
            </a:r>
            <a:r>
              <a:rPr lang="en-US" sz="2000" dirty="0"/>
              <a:t>: Very few people or </a:t>
            </a:r>
            <a:r>
              <a:rPr lang="en-US" sz="2000" dirty="0" smtClean="0"/>
              <a:t>organizations can </a:t>
            </a:r>
            <a:r>
              <a:rPr lang="en-US" sz="2000" dirty="0"/>
              <a:t>clearly articulate the WHY they do what they do. </a:t>
            </a:r>
            <a:r>
              <a:rPr lang="en-US" sz="2000" dirty="0" smtClean="0"/>
              <a:t> “WHY”</a:t>
            </a:r>
            <a:r>
              <a:rPr lang="en-US" sz="2000" dirty="0"/>
              <a:t> is your purpose, cause or belief. </a:t>
            </a:r>
            <a:r>
              <a:rPr lang="en-US" sz="2000" b="1" dirty="0">
                <a:solidFill>
                  <a:srgbClr val="FF0000"/>
                </a:solidFill>
              </a:rPr>
              <a:t>Why does your </a:t>
            </a:r>
            <a:r>
              <a:rPr lang="en-US" sz="2000" b="1" dirty="0" smtClean="0">
                <a:solidFill>
                  <a:srgbClr val="FF0000"/>
                </a:solidFill>
              </a:rPr>
              <a:t>organization exist</a:t>
            </a:r>
            <a:r>
              <a:rPr lang="en-US" sz="2000" b="1" dirty="0">
                <a:solidFill>
                  <a:srgbClr val="FF0000"/>
                </a:solidFill>
              </a:rPr>
              <a:t> a</a:t>
            </a:r>
            <a:r>
              <a:rPr lang="en-US" sz="2000" b="1" dirty="0" smtClean="0">
                <a:solidFill>
                  <a:srgbClr val="FF0000"/>
                </a:solidFill>
              </a:rPr>
              <a:t>nd</a:t>
            </a:r>
            <a:r>
              <a:rPr lang="en-US" sz="2000" b="1" dirty="0">
                <a:solidFill>
                  <a:srgbClr val="FF0000"/>
                </a:solidFill>
              </a:rPr>
              <a:t> why should anyone care?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dirty="0"/>
          </a:p>
          <a:p>
            <a:r>
              <a:rPr lang="en-US" sz="2000" dirty="0" smtClean="0"/>
              <a:t>When </a:t>
            </a:r>
            <a:r>
              <a:rPr lang="en-US" sz="2000" dirty="0"/>
              <a:t>most </a:t>
            </a:r>
            <a:r>
              <a:rPr lang="en-US" sz="2000" dirty="0" smtClean="0"/>
              <a:t>organizations </a:t>
            </a:r>
            <a:r>
              <a:rPr lang="en-US" sz="2000" dirty="0"/>
              <a:t>or people think, act or communicate, they do so from the outside in. We say WHAT we do</a:t>
            </a:r>
          </a:p>
        </p:txBody>
      </p:sp>
    </p:spTree>
    <p:extLst>
      <p:ext uri="{BB962C8B-B14F-4D97-AF65-F5344CB8AC3E}">
        <p14:creationId xmlns:p14="http://schemas.microsoft.com/office/powerpoint/2010/main" val="390217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0" y="1291749"/>
            <a:ext cx="3784270" cy="555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7610" y="378767"/>
            <a:ext cx="3523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Mission Drift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smtClean="0"/>
              <a:t>by Peter Greer and Chris Horst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47935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Recent Readings Continued...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921984"/>
            <a:ext cx="487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Question: As you think of your institution’s mission, are you being clear and intentional in the role that you play?  Where do you fit on the Mission True/Untrue continuum?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82682"/>
            <a:ext cx="464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Authors work for Hope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Researched hundreds of faith based non-profit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 characteristics of Mission untrue and Mission true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Found that Mission drift is the default  that will occur unless intentional measures to prevent it are 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Mission </a:t>
            </a:r>
            <a:r>
              <a:rPr lang="en-US" dirty="0"/>
              <a:t>Drift unfolds slowly. Like a current, it carries organizations away from their core purpose and </a:t>
            </a:r>
            <a:r>
              <a:rPr lang="en-US" dirty="0" smtClean="0"/>
              <a:t>identity (rafting metaphor)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main characteristics to gauge mission drift are clarity and intentionality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29400" y="2823359"/>
            <a:ext cx="190500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981200" y="6297881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PLNU with San Diego in the background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026" name="Picture 2" descr="http://www.aiccu.edu/wp-content/uploads/2012/10/pl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0839"/>
            <a:ext cx="8890562" cy="59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History and Education in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399"/>
            <a:ext cx="7408333" cy="373380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history of the Church of the Nazarene is deeply intertwined with higher education and several institutions preceded the Church itself.</a:t>
            </a:r>
          </a:p>
          <a:p>
            <a:pPr lvl="0"/>
            <a:r>
              <a:rPr lang="en-US" dirty="0"/>
              <a:t>Our history of evangelism, missions, concern for the needs of others and our local communities often brought together church and education as places of service and outreach</a:t>
            </a:r>
          </a:p>
          <a:p>
            <a:pPr lvl="0"/>
            <a:r>
              <a:rPr lang="en-US" dirty="0"/>
              <a:t>Schools were begun to address specific needs and expectations about the </a:t>
            </a:r>
            <a:r>
              <a:rPr lang="en-US" dirty="0" smtClean="0"/>
              <a:t>future</a:t>
            </a:r>
          </a:p>
          <a:p>
            <a:r>
              <a:rPr lang="en-US" dirty="0"/>
              <a:t>Needs included preparation of ministers and missionaries, projected growth of the church, and for some institutions, the intention of preparing men and women for professions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History and Education in perspective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4191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Visions </a:t>
            </a:r>
            <a:r>
              <a:rPr lang="en-US" dirty="0"/>
              <a:t>were sometimes bolder than reality</a:t>
            </a:r>
          </a:p>
          <a:p>
            <a:pPr lvl="1"/>
            <a:r>
              <a:rPr lang="en-US" dirty="0"/>
              <a:t>Bresee's vision for a 3000 student, multi-schooled university in 1910</a:t>
            </a:r>
          </a:p>
          <a:p>
            <a:pPr lvl="1"/>
            <a:r>
              <a:rPr lang="en-US" dirty="0"/>
              <a:t>Some grew out of elementary and secondary schools with little higher education experience</a:t>
            </a:r>
          </a:p>
          <a:p>
            <a:pPr lvl="1"/>
            <a:r>
              <a:rPr lang="en-US" dirty="0"/>
              <a:t>NTS, NBC, MNU, MVNC as well as many global institutions were created by church action to meet perceived or identified needs in local and field </a:t>
            </a:r>
            <a:r>
              <a:rPr lang="en-US" dirty="0" smtClean="0"/>
              <a:t>contexts</a:t>
            </a:r>
          </a:p>
          <a:p>
            <a:r>
              <a:rPr lang="en-US" b="1" dirty="0">
                <a:solidFill>
                  <a:srgbClr val="FF0000"/>
                </a:solidFill>
              </a:rPr>
              <a:t>Why was your institution begun and who were the key individuals in that beginning?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History and Education in perspective </a:t>
            </a:r>
            <a:r>
              <a:rPr lang="en-US" sz="3600" u="sng" dirty="0" smtClean="0"/>
              <a:t>(continued)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95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of the Church and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1871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73473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Both present from our earliest </a:t>
            </a:r>
            <a:r>
              <a:rPr lang="en-US" dirty="0" smtClean="0"/>
              <a:t>days</a:t>
            </a:r>
            <a:endParaRPr lang="en-US" dirty="0"/>
          </a:p>
          <a:p>
            <a:pPr lvl="0"/>
            <a:r>
              <a:rPr lang="en-US" dirty="0"/>
              <a:t>Higher education is often described as the church at work in </a:t>
            </a:r>
            <a:r>
              <a:rPr lang="en-US" dirty="0" smtClean="0"/>
              <a:t>education</a:t>
            </a:r>
            <a:endParaRPr lang="en-US" dirty="0"/>
          </a:p>
          <a:p>
            <a:pPr lvl="0"/>
            <a:r>
              <a:rPr lang="en-US" dirty="0"/>
              <a:t>Shared purpose of serving God and participating in God's purpose in the </a:t>
            </a:r>
            <a:r>
              <a:rPr lang="en-US" dirty="0" smtClean="0"/>
              <a:t>world</a:t>
            </a:r>
            <a:endParaRPr lang="en-US" dirty="0"/>
          </a:p>
          <a:p>
            <a:pPr lvl="0"/>
            <a:r>
              <a:rPr lang="en-US" dirty="0"/>
              <a:t>Distinctly different methods for each entity</a:t>
            </a:r>
          </a:p>
          <a:p>
            <a:pPr lvl="0"/>
            <a:r>
              <a:rPr lang="en-US" dirty="0"/>
              <a:t>Purposes are expressed differently and often have different audiences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907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Relationship of the Church and Higher Education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4038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Conversations, topics, questions, and approaches are often </a:t>
            </a:r>
            <a:r>
              <a:rPr lang="en-US" dirty="0" smtClean="0"/>
              <a:t>different</a:t>
            </a:r>
            <a:endParaRPr lang="en-US" dirty="0"/>
          </a:p>
          <a:p>
            <a:pPr lvl="0"/>
            <a:r>
              <a:rPr lang="en-US" dirty="0"/>
              <a:t>Relationships between the church and higher education sometimes have tensions and misunderstandings which create </a:t>
            </a:r>
            <a:r>
              <a:rPr lang="en-US" dirty="0" smtClean="0"/>
              <a:t>mistrust</a:t>
            </a:r>
            <a:endParaRPr lang="en-US" dirty="0"/>
          </a:p>
          <a:p>
            <a:pPr lvl="0"/>
            <a:r>
              <a:rPr lang="en-US" dirty="0"/>
              <a:t>Dependency and needs sometimes shift across </a:t>
            </a:r>
            <a:r>
              <a:rPr lang="en-US" dirty="0" smtClean="0"/>
              <a:t>time</a:t>
            </a:r>
            <a:endParaRPr lang="en-US" dirty="0"/>
          </a:p>
          <a:p>
            <a:pPr lvl="0"/>
            <a:r>
              <a:rPr lang="en-US" dirty="0"/>
              <a:t>Vibrancy of the relationship requires continuous attention and </a:t>
            </a:r>
            <a:r>
              <a:rPr lang="en-US" dirty="0" smtClean="0"/>
              <a:t>effort</a:t>
            </a:r>
            <a:r>
              <a:rPr lang="en-US" dirty="0"/>
              <a:t>	</a:t>
            </a:r>
          </a:p>
          <a:p>
            <a:pPr lvl="0"/>
            <a:r>
              <a:rPr lang="en-US" dirty="0"/>
              <a:t>Aligning mission requires clear understanding of each other's unique purpose, the nature of the interrelated mission, and the active engagement among leaders of the church and higher education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of the Church and Higher Education </a:t>
            </a:r>
            <a:r>
              <a:rPr lang="en-US" sz="3600" dirty="0"/>
              <a:t>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Asia Pacific Educational Purpose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813</TotalTime>
  <Words>693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NAZARENE INSTITUTIONS AND MISSION ALIGNMENT </vt:lpstr>
      <vt:lpstr> </vt:lpstr>
      <vt:lpstr>History and Education in perspective</vt:lpstr>
      <vt:lpstr>History and Education in perspective </vt:lpstr>
      <vt:lpstr>History and Education in perspective (continued)</vt:lpstr>
      <vt:lpstr>Relationship of the Church and Higher Education</vt:lpstr>
      <vt:lpstr>Relationship of the Church and Higher Education </vt:lpstr>
      <vt:lpstr>Relationship of the Church and Higher Education (continued) </vt:lpstr>
      <vt:lpstr>Asia Pacific Educational Purpose </vt:lpstr>
      <vt:lpstr>Asia Pacific Educational Purpose: Framing Questions </vt:lpstr>
      <vt:lpstr>Asia Pacific Educational Purpose (continued)</vt:lpstr>
      <vt:lpstr>Key Factors for Institutional Planning </vt:lpstr>
      <vt:lpstr>PowerPoint Presentation</vt:lpstr>
      <vt:lpstr>PowerPoint Presentation</vt:lpstr>
    </vt:vector>
  </TitlesOfParts>
  <Company>PLNU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NAZARENE INSTITUTIONS AND MISSION ALIGNMENT</dc:title>
  <dc:creator>Myra Fisher</dc:creator>
  <cp:lastModifiedBy>Kerry Fulcher</cp:lastModifiedBy>
  <cp:revision>25</cp:revision>
  <dcterms:created xsi:type="dcterms:W3CDTF">2016-02-02T02:59:07Z</dcterms:created>
  <dcterms:modified xsi:type="dcterms:W3CDTF">2016-02-09T05:11:29Z</dcterms:modified>
</cp:coreProperties>
</file>