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notesMasterIdLst>
    <p:notesMasterId r:id="rId35"/>
  </p:notesMasterIdLst>
  <p:sldIdLst>
    <p:sldId id="265" r:id="rId2"/>
    <p:sldId id="266" r:id="rId3"/>
    <p:sldId id="336" r:id="rId4"/>
    <p:sldId id="271" r:id="rId5"/>
    <p:sldId id="337" r:id="rId6"/>
    <p:sldId id="257" r:id="rId7"/>
    <p:sldId id="278" r:id="rId8"/>
    <p:sldId id="281" r:id="rId9"/>
    <p:sldId id="258" r:id="rId10"/>
    <p:sldId id="332" r:id="rId11"/>
    <p:sldId id="259" r:id="rId12"/>
    <p:sldId id="260" r:id="rId13"/>
    <p:sldId id="334" r:id="rId14"/>
    <p:sldId id="306" r:id="rId15"/>
    <p:sldId id="309" r:id="rId16"/>
    <p:sldId id="261" r:id="rId17"/>
    <p:sldId id="313" r:id="rId18"/>
    <p:sldId id="314" r:id="rId19"/>
    <p:sldId id="315" r:id="rId20"/>
    <p:sldId id="262" r:id="rId21"/>
    <p:sldId id="317" r:id="rId22"/>
    <p:sldId id="318" r:id="rId23"/>
    <p:sldId id="319" r:id="rId24"/>
    <p:sldId id="263" r:id="rId25"/>
    <p:sldId id="320" r:id="rId26"/>
    <p:sldId id="321" r:id="rId27"/>
    <p:sldId id="322" r:id="rId28"/>
    <p:sldId id="335" r:id="rId29"/>
    <p:sldId id="323" r:id="rId30"/>
    <p:sldId id="324" r:id="rId31"/>
    <p:sldId id="325" r:id="rId32"/>
    <p:sldId id="326" r:id="rId33"/>
    <p:sldId id="264"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1140"/>
    <p:restoredTop sz="86376"/>
  </p:normalViewPr>
  <p:slideViewPr>
    <p:cSldViewPr snapToGrid="0" snapToObjects="1">
      <p:cViewPr varScale="1">
        <p:scale>
          <a:sx n="106" d="100"/>
          <a:sy n="106" d="100"/>
        </p:scale>
        <p:origin x="1240" y="176"/>
      </p:cViewPr>
      <p:guideLst/>
    </p:cSldViewPr>
  </p:slideViewPr>
  <p:outlineViewPr>
    <p:cViewPr>
      <p:scale>
        <a:sx n="33" d="100"/>
        <a:sy n="33" d="100"/>
      </p:scale>
      <p:origin x="0" y="-32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E473A-CC95-D349-960A-38DE77724373}" type="datetimeFigureOut">
              <a:rPr lang="en-US" smtClean="0"/>
              <a:t>6/3/19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F9AC0-37C6-F94D-B838-FC6BDCA0230F}" type="slidenum">
              <a:rPr lang="en-US" smtClean="0"/>
              <a:t>‹#›</a:t>
            </a:fld>
            <a:endParaRPr lang="en-US"/>
          </a:p>
        </p:txBody>
      </p:sp>
    </p:spTree>
    <p:extLst>
      <p:ext uri="{BB962C8B-B14F-4D97-AF65-F5344CB8AC3E}">
        <p14:creationId xmlns:p14="http://schemas.microsoft.com/office/powerpoint/2010/main" val="1609956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a:t>
            </a:fld>
            <a:endParaRPr lang="en-US"/>
          </a:p>
        </p:txBody>
      </p:sp>
    </p:spTree>
    <p:extLst>
      <p:ext uri="{BB962C8B-B14F-4D97-AF65-F5344CB8AC3E}">
        <p14:creationId xmlns:p14="http://schemas.microsoft.com/office/powerpoint/2010/main" val="3640402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10</a:t>
            </a:fld>
            <a:endParaRPr lang="en-US"/>
          </a:p>
        </p:txBody>
      </p:sp>
    </p:spTree>
    <p:extLst>
      <p:ext uri="{BB962C8B-B14F-4D97-AF65-F5344CB8AC3E}">
        <p14:creationId xmlns:p14="http://schemas.microsoft.com/office/powerpoint/2010/main" val="1266910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11</a:t>
            </a:fld>
            <a:endParaRPr lang="en-US"/>
          </a:p>
        </p:txBody>
      </p:sp>
    </p:spTree>
    <p:extLst>
      <p:ext uri="{BB962C8B-B14F-4D97-AF65-F5344CB8AC3E}">
        <p14:creationId xmlns:p14="http://schemas.microsoft.com/office/powerpoint/2010/main" val="2289888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12</a:t>
            </a:fld>
            <a:endParaRPr lang="en-US"/>
          </a:p>
        </p:txBody>
      </p:sp>
    </p:spTree>
    <p:extLst>
      <p:ext uri="{BB962C8B-B14F-4D97-AF65-F5344CB8AC3E}">
        <p14:creationId xmlns:p14="http://schemas.microsoft.com/office/powerpoint/2010/main" val="99355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13</a:t>
            </a:fld>
            <a:endParaRPr lang="en-US"/>
          </a:p>
        </p:txBody>
      </p:sp>
    </p:spTree>
    <p:extLst>
      <p:ext uri="{BB962C8B-B14F-4D97-AF65-F5344CB8AC3E}">
        <p14:creationId xmlns:p14="http://schemas.microsoft.com/office/powerpoint/2010/main" val="363895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14</a:t>
            </a:fld>
            <a:endParaRPr lang="en-US"/>
          </a:p>
        </p:txBody>
      </p:sp>
    </p:spTree>
    <p:extLst>
      <p:ext uri="{BB962C8B-B14F-4D97-AF65-F5344CB8AC3E}">
        <p14:creationId xmlns:p14="http://schemas.microsoft.com/office/powerpoint/2010/main" val="2576186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15</a:t>
            </a:fld>
            <a:endParaRPr lang="en-US"/>
          </a:p>
        </p:txBody>
      </p:sp>
    </p:spTree>
    <p:extLst>
      <p:ext uri="{BB962C8B-B14F-4D97-AF65-F5344CB8AC3E}">
        <p14:creationId xmlns:p14="http://schemas.microsoft.com/office/powerpoint/2010/main" val="2886310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16</a:t>
            </a:fld>
            <a:endParaRPr lang="en-US"/>
          </a:p>
        </p:txBody>
      </p:sp>
    </p:spTree>
    <p:extLst>
      <p:ext uri="{BB962C8B-B14F-4D97-AF65-F5344CB8AC3E}">
        <p14:creationId xmlns:p14="http://schemas.microsoft.com/office/powerpoint/2010/main" val="500715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17</a:t>
            </a:fld>
            <a:endParaRPr lang="en-US"/>
          </a:p>
        </p:txBody>
      </p:sp>
    </p:spTree>
    <p:extLst>
      <p:ext uri="{BB962C8B-B14F-4D97-AF65-F5344CB8AC3E}">
        <p14:creationId xmlns:p14="http://schemas.microsoft.com/office/powerpoint/2010/main" val="433583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18</a:t>
            </a:fld>
            <a:endParaRPr lang="en-US"/>
          </a:p>
        </p:txBody>
      </p:sp>
    </p:spTree>
    <p:extLst>
      <p:ext uri="{BB962C8B-B14F-4D97-AF65-F5344CB8AC3E}">
        <p14:creationId xmlns:p14="http://schemas.microsoft.com/office/powerpoint/2010/main" val="2686754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19</a:t>
            </a:fld>
            <a:endParaRPr lang="en-US"/>
          </a:p>
        </p:txBody>
      </p:sp>
    </p:spTree>
    <p:extLst>
      <p:ext uri="{BB962C8B-B14F-4D97-AF65-F5344CB8AC3E}">
        <p14:creationId xmlns:p14="http://schemas.microsoft.com/office/powerpoint/2010/main" val="2202340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a:t>
            </a:fld>
            <a:endParaRPr lang="en-US"/>
          </a:p>
        </p:txBody>
      </p:sp>
    </p:spTree>
    <p:extLst>
      <p:ext uri="{BB962C8B-B14F-4D97-AF65-F5344CB8AC3E}">
        <p14:creationId xmlns:p14="http://schemas.microsoft.com/office/powerpoint/2010/main" val="2518318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20</a:t>
            </a:fld>
            <a:endParaRPr lang="en-US"/>
          </a:p>
        </p:txBody>
      </p:sp>
    </p:spTree>
    <p:extLst>
      <p:ext uri="{BB962C8B-B14F-4D97-AF65-F5344CB8AC3E}">
        <p14:creationId xmlns:p14="http://schemas.microsoft.com/office/powerpoint/2010/main" val="124226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21</a:t>
            </a:fld>
            <a:endParaRPr lang="en-US"/>
          </a:p>
        </p:txBody>
      </p:sp>
    </p:spTree>
    <p:extLst>
      <p:ext uri="{BB962C8B-B14F-4D97-AF65-F5344CB8AC3E}">
        <p14:creationId xmlns:p14="http://schemas.microsoft.com/office/powerpoint/2010/main" val="8367955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22</a:t>
            </a:fld>
            <a:endParaRPr lang="en-US"/>
          </a:p>
        </p:txBody>
      </p:sp>
    </p:spTree>
    <p:extLst>
      <p:ext uri="{BB962C8B-B14F-4D97-AF65-F5344CB8AC3E}">
        <p14:creationId xmlns:p14="http://schemas.microsoft.com/office/powerpoint/2010/main" val="3941156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23</a:t>
            </a:fld>
            <a:endParaRPr lang="en-US"/>
          </a:p>
        </p:txBody>
      </p:sp>
    </p:spTree>
    <p:extLst>
      <p:ext uri="{BB962C8B-B14F-4D97-AF65-F5344CB8AC3E}">
        <p14:creationId xmlns:p14="http://schemas.microsoft.com/office/powerpoint/2010/main" val="2166283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24</a:t>
            </a:fld>
            <a:endParaRPr lang="en-US"/>
          </a:p>
        </p:txBody>
      </p:sp>
    </p:spTree>
    <p:extLst>
      <p:ext uri="{BB962C8B-B14F-4D97-AF65-F5344CB8AC3E}">
        <p14:creationId xmlns:p14="http://schemas.microsoft.com/office/powerpoint/2010/main" val="10276468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25</a:t>
            </a:fld>
            <a:endParaRPr lang="en-US"/>
          </a:p>
        </p:txBody>
      </p:sp>
    </p:spTree>
    <p:extLst>
      <p:ext uri="{BB962C8B-B14F-4D97-AF65-F5344CB8AC3E}">
        <p14:creationId xmlns:p14="http://schemas.microsoft.com/office/powerpoint/2010/main" val="42937616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26</a:t>
            </a:fld>
            <a:endParaRPr lang="en-US"/>
          </a:p>
        </p:txBody>
      </p:sp>
    </p:spTree>
    <p:extLst>
      <p:ext uri="{BB962C8B-B14F-4D97-AF65-F5344CB8AC3E}">
        <p14:creationId xmlns:p14="http://schemas.microsoft.com/office/powerpoint/2010/main" val="30846732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27</a:t>
            </a:fld>
            <a:endParaRPr lang="en-US"/>
          </a:p>
        </p:txBody>
      </p:sp>
    </p:spTree>
    <p:extLst>
      <p:ext uri="{BB962C8B-B14F-4D97-AF65-F5344CB8AC3E}">
        <p14:creationId xmlns:p14="http://schemas.microsoft.com/office/powerpoint/2010/main" val="5774179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28</a:t>
            </a:fld>
            <a:endParaRPr lang="en-US"/>
          </a:p>
        </p:txBody>
      </p:sp>
    </p:spTree>
    <p:extLst>
      <p:ext uri="{BB962C8B-B14F-4D97-AF65-F5344CB8AC3E}">
        <p14:creationId xmlns:p14="http://schemas.microsoft.com/office/powerpoint/2010/main" val="28287712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29</a:t>
            </a:fld>
            <a:endParaRPr lang="en-US"/>
          </a:p>
        </p:txBody>
      </p:sp>
    </p:spTree>
    <p:extLst>
      <p:ext uri="{BB962C8B-B14F-4D97-AF65-F5344CB8AC3E}">
        <p14:creationId xmlns:p14="http://schemas.microsoft.com/office/powerpoint/2010/main" val="3195625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3</a:t>
            </a:fld>
            <a:endParaRPr lang="en-US"/>
          </a:p>
        </p:txBody>
      </p:sp>
    </p:spTree>
    <p:extLst>
      <p:ext uri="{BB962C8B-B14F-4D97-AF65-F5344CB8AC3E}">
        <p14:creationId xmlns:p14="http://schemas.microsoft.com/office/powerpoint/2010/main" val="1842022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30</a:t>
            </a:fld>
            <a:endParaRPr lang="en-US"/>
          </a:p>
        </p:txBody>
      </p:sp>
    </p:spTree>
    <p:extLst>
      <p:ext uri="{BB962C8B-B14F-4D97-AF65-F5344CB8AC3E}">
        <p14:creationId xmlns:p14="http://schemas.microsoft.com/office/powerpoint/2010/main" val="13292012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31</a:t>
            </a:fld>
            <a:endParaRPr lang="en-US"/>
          </a:p>
        </p:txBody>
      </p:sp>
    </p:spTree>
    <p:extLst>
      <p:ext uri="{BB962C8B-B14F-4D97-AF65-F5344CB8AC3E}">
        <p14:creationId xmlns:p14="http://schemas.microsoft.com/office/powerpoint/2010/main" val="1598400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32</a:t>
            </a:fld>
            <a:endParaRPr lang="en-US"/>
          </a:p>
        </p:txBody>
      </p:sp>
    </p:spTree>
    <p:extLst>
      <p:ext uri="{BB962C8B-B14F-4D97-AF65-F5344CB8AC3E}">
        <p14:creationId xmlns:p14="http://schemas.microsoft.com/office/powerpoint/2010/main" val="6075706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33</a:t>
            </a:fld>
            <a:endParaRPr lang="en-US"/>
          </a:p>
        </p:txBody>
      </p:sp>
    </p:spTree>
    <p:extLst>
      <p:ext uri="{BB962C8B-B14F-4D97-AF65-F5344CB8AC3E}">
        <p14:creationId xmlns:p14="http://schemas.microsoft.com/office/powerpoint/2010/main" val="621044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4</a:t>
            </a:fld>
            <a:endParaRPr lang="en-US"/>
          </a:p>
        </p:txBody>
      </p:sp>
    </p:spTree>
    <p:extLst>
      <p:ext uri="{BB962C8B-B14F-4D97-AF65-F5344CB8AC3E}">
        <p14:creationId xmlns:p14="http://schemas.microsoft.com/office/powerpoint/2010/main" val="370935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5</a:t>
            </a:fld>
            <a:endParaRPr lang="en-US"/>
          </a:p>
        </p:txBody>
      </p:sp>
    </p:spTree>
    <p:extLst>
      <p:ext uri="{BB962C8B-B14F-4D97-AF65-F5344CB8AC3E}">
        <p14:creationId xmlns:p14="http://schemas.microsoft.com/office/powerpoint/2010/main" val="1764098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6</a:t>
            </a:fld>
            <a:endParaRPr lang="en-US"/>
          </a:p>
        </p:txBody>
      </p:sp>
    </p:spTree>
    <p:extLst>
      <p:ext uri="{BB962C8B-B14F-4D97-AF65-F5344CB8AC3E}">
        <p14:creationId xmlns:p14="http://schemas.microsoft.com/office/powerpoint/2010/main" val="3402362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7</a:t>
            </a:fld>
            <a:endParaRPr lang="en-US"/>
          </a:p>
        </p:txBody>
      </p:sp>
    </p:spTree>
    <p:extLst>
      <p:ext uri="{BB962C8B-B14F-4D97-AF65-F5344CB8AC3E}">
        <p14:creationId xmlns:p14="http://schemas.microsoft.com/office/powerpoint/2010/main" val="1219084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8</a:t>
            </a:fld>
            <a:endParaRPr lang="en-US"/>
          </a:p>
        </p:txBody>
      </p:sp>
    </p:spTree>
    <p:extLst>
      <p:ext uri="{BB962C8B-B14F-4D97-AF65-F5344CB8AC3E}">
        <p14:creationId xmlns:p14="http://schemas.microsoft.com/office/powerpoint/2010/main" val="1128724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6F9AC0-37C6-F94D-B838-FC6BDCA0230F}" type="slidenum">
              <a:rPr lang="en-US" smtClean="0"/>
              <a:t>9</a:t>
            </a:fld>
            <a:endParaRPr lang="en-US"/>
          </a:p>
        </p:txBody>
      </p:sp>
    </p:spTree>
    <p:extLst>
      <p:ext uri="{BB962C8B-B14F-4D97-AF65-F5344CB8AC3E}">
        <p14:creationId xmlns:p14="http://schemas.microsoft.com/office/powerpoint/2010/main" val="2156632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117BE7D6-A448-6040-B986-E51A43D327FC}" type="datetimeFigureOut">
              <a:rPr lang="en-US" smtClean="0"/>
              <a:t>6/3/19</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76720476-D016-CB40-9911-5F769300D50C}"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06124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BE7D6-A448-6040-B986-E51A43D327FC}"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146305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BE7D6-A448-6040-B986-E51A43D327FC}"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377682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BE7D6-A448-6040-B986-E51A43D327FC}"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2231741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117BE7D6-A448-6040-B986-E51A43D327FC}" type="datetimeFigureOut">
              <a:rPr lang="en-US" smtClean="0"/>
              <a:t>6/3/19</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76720476-D016-CB40-9911-5F769300D50C}"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630721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7BE7D6-A448-6040-B986-E51A43D327FC}" type="datetimeFigureOut">
              <a:rPr lang="en-US" smtClean="0"/>
              <a:t>6/3/19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416121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7BE7D6-A448-6040-B986-E51A43D327FC}" type="datetimeFigureOut">
              <a:rPr lang="en-US" smtClean="0"/>
              <a:t>6/3/19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265491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7BE7D6-A448-6040-B986-E51A43D327FC}" type="datetimeFigureOut">
              <a:rPr lang="en-US" smtClean="0"/>
              <a:t>6/3/19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277497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BE7D6-A448-6040-B986-E51A43D327FC}" type="datetimeFigureOut">
              <a:rPr lang="en-US" smtClean="0"/>
              <a:t>6/3/19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720476-D016-CB40-9911-5F769300D50C}" type="slidenum">
              <a:rPr lang="en-US" smtClean="0"/>
              <a:t>‹#›</a:t>
            </a:fld>
            <a:endParaRPr lang="en-US"/>
          </a:p>
        </p:txBody>
      </p:sp>
    </p:spTree>
    <p:extLst>
      <p:ext uri="{BB962C8B-B14F-4D97-AF65-F5344CB8AC3E}">
        <p14:creationId xmlns:p14="http://schemas.microsoft.com/office/powerpoint/2010/main" val="170885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17BE7D6-A448-6040-B986-E51A43D327FC}" type="datetimeFigureOut">
              <a:rPr lang="en-US" smtClean="0"/>
              <a:t>6/3/19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6720476-D016-CB40-9911-5F769300D50C}"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110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17BE7D6-A448-6040-B986-E51A43D327FC}" type="datetimeFigureOut">
              <a:rPr lang="en-US" smtClean="0"/>
              <a:t>6/3/19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6720476-D016-CB40-9911-5F769300D50C}"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608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117BE7D6-A448-6040-B986-E51A43D327FC}" type="datetimeFigureOut">
              <a:rPr lang="en-US" smtClean="0"/>
              <a:t>6/3/19</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76720476-D016-CB40-9911-5F769300D50C}"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348921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B2284-8AC6-1143-8A39-C3B384D30865}"/>
              </a:ext>
            </a:extLst>
          </p:cNvPr>
          <p:cNvSpPr>
            <a:spLocks noGrp="1"/>
          </p:cNvSpPr>
          <p:nvPr>
            <p:ph type="ctrTitle"/>
          </p:nvPr>
        </p:nvSpPr>
        <p:spPr/>
        <p:txBody>
          <a:bodyPr/>
          <a:lstStyle/>
          <a:p>
            <a:r>
              <a:rPr lang="en-US" sz="7200" b="1" dirty="0"/>
              <a:t>Session One</a:t>
            </a:r>
          </a:p>
        </p:txBody>
      </p:sp>
      <p:sp>
        <p:nvSpPr>
          <p:cNvPr id="3" name="Subtitle 2">
            <a:extLst>
              <a:ext uri="{FF2B5EF4-FFF2-40B4-BE49-F238E27FC236}">
                <a16:creationId xmlns:a16="http://schemas.microsoft.com/office/drawing/2014/main" id="{68CD7D31-0E38-AD4D-B033-3576A7008C56}"/>
              </a:ext>
            </a:extLst>
          </p:cNvPr>
          <p:cNvSpPr>
            <a:spLocks noGrp="1"/>
          </p:cNvSpPr>
          <p:nvPr>
            <p:ph type="subTitle" idx="1"/>
          </p:nvPr>
        </p:nvSpPr>
        <p:spPr/>
        <p:txBody>
          <a:bodyPr>
            <a:noAutofit/>
          </a:bodyPr>
          <a:lstStyle/>
          <a:p>
            <a:pPr lvl="0"/>
            <a:r>
              <a:rPr lang="en-US" sz="5400" b="1" i="1" dirty="0">
                <a:latin typeface="+mj-lt"/>
                <a:ea typeface="+mj-ea"/>
                <a:cs typeface="+mj-cs"/>
              </a:rPr>
              <a:t>The Bible as God’s Word</a:t>
            </a:r>
            <a:endParaRPr lang="en-US" sz="2800" b="1" dirty="0"/>
          </a:p>
        </p:txBody>
      </p:sp>
    </p:spTree>
    <p:extLst>
      <p:ext uri="{BB962C8B-B14F-4D97-AF65-F5344CB8AC3E}">
        <p14:creationId xmlns:p14="http://schemas.microsoft.com/office/powerpoint/2010/main" val="354616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56A36E-4872-8845-BFFF-A69394AF69FB}"/>
              </a:ext>
            </a:extLst>
          </p:cNvPr>
          <p:cNvSpPr>
            <a:spLocks noGrp="1"/>
          </p:cNvSpPr>
          <p:nvPr>
            <p:ph idx="1"/>
          </p:nvPr>
        </p:nvSpPr>
        <p:spPr>
          <a:xfrm>
            <a:off x="385009" y="439153"/>
            <a:ext cx="8662738" cy="6858000"/>
          </a:xfrm>
        </p:spPr>
        <p:txBody>
          <a:bodyPr>
            <a:noAutofit/>
          </a:bodyPr>
          <a:lstStyle/>
          <a:p>
            <a:pPr marL="1273302" lvl="1" indent="-742950">
              <a:buFont typeface="+mj-lt"/>
              <a:buAutoNum type="alphaUcPeriod"/>
            </a:pPr>
            <a:r>
              <a:rPr lang="en-US" sz="4400" b="1" dirty="0"/>
              <a:t>Lack of knowledge</a:t>
            </a:r>
          </a:p>
          <a:p>
            <a:pPr marL="1273302" lvl="1" indent="-742950">
              <a:buFont typeface="+mj-lt"/>
              <a:buAutoNum type="alphaUcPeriod"/>
            </a:pPr>
            <a:r>
              <a:rPr lang="en-US" sz="4400" b="1" dirty="0"/>
              <a:t>Pre-occupation with other things</a:t>
            </a:r>
          </a:p>
          <a:p>
            <a:pPr marL="1273302" lvl="1" indent="-742950">
              <a:buFont typeface="+mj-lt"/>
              <a:buAutoNum type="alphaUcPeriod"/>
            </a:pPr>
            <a:r>
              <a:rPr lang="en-US" sz="4400" b="1" dirty="0"/>
              <a:t>Reading out of a sense of duty</a:t>
            </a:r>
          </a:p>
          <a:p>
            <a:pPr marL="1273302" lvl="1" indent="-742950">
              <a:buFont typeface="+mj-lt"/>
              <a:buAutoNum type="alphaUcPeriod"/>
            </a:pPr>
            <a:r>
              <a:rPr lang="en-US" sz="4400" b="1" dirty="0"/>
              <a:t>Being bound up with a scientific worldview</a:t>
            </a:r>
          </a:p>
          <a:p>
            <a:pPr marL="1273302" lvl="1" indent="-742950">
              <a:buFont typeface="+mj-lt"/>
              <a:buAutoNum type="alphaUcPeriod"/>
            </a:pPr>
            <a:r>
              <a:rPr lang="en-US" sz="4400" b="1" dirty="0"/>
              <a:t>Presuppositions</a:t>
            </a:r>
          </a:p>
          <a:p>
            <a:pPr marL="1273302" lvl="1" indent="-742950">
              <a:buFont typeface="+mj-lt"/>
              <a:buAutoNum type="alphaUcPeriod"/>
            </a:pPr>
            <a:r>
              <a:rPr lang="en-US" sz="4400" b="1" dirty="0"/>
              <a:t>No response of obedience</a:t>
            </a:r>
          </a:p>
        </p:txBody>
      </p:sp>
    </p:spTree>
    <p:extLst>
      <p:ext uri="{BB962C8B-B14F-4D97-AF65-F5344CB8AC3E}">
        <p14:creationId xmlns:p14="http://schemas.microsoft.com/office/powerpoint/2010/main" val="4068695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97FA-F678-5C4E-A169-BDCEFD0FA4DB}"/>
              </a:ext>
            </a:extLst>
          </p:cNvPr>
          <p:cNvSpPr>
            <a:spLocks noGrp="1"/>
          </p:cNvSpPr>
          <p:nvPr>
            <p:ph type="title"/>
          </p:nvPr>
        </p:nvSpPr>
        <p:spPr>
          <a:xfrm>
            <a:off x="679785" y="409074"/>
            <a:ext cx="8115300" cy="1485900"/>
          </a:xfrm>
        </p:spPr>
        <p:txBody>
          <a:bodyPr>
            <a:normAutofit fontScale="90000"/>
          </a:bodyPr>
          <a:lstStyle/>
          <a:p>
            <a:pPr lvl="0"/>
            <a:r>
              <a:rPr lang="en-US" sz="5400" b="1" dirty="0"/>
              <a:t>IV. Overcoming the Challenges</a:t>
            </a:r>
          </a:p>
        </p:txBody>
      </p:sp>
      <p:sp>
        <p:nvSpPr>
          <p:cNvPr id="3" name="Content Placeholder 2">
            <a:extLst>
              <a:ext uri="{FF2B5EF4-FFF2-40B4-BE49-F238E27FC236}">
                <a16:creationId xmlns:a16="http://schemas.microsoft.com/office/drawing/2014/main" id="{86A62AFB-2448-DD44-941F-78F1F40253C1}"/>
              </a:ext>
            </a:extLst>
          </p:cNvPr>
          <p:cNvSpPr>
            <a:spLocks noGrp="1"/>
          </p:cNvSpPr>
          <p:nvPr>
            <p:ph idx="1"/>
          </p:nvPr>
        </p:nvSpPr>
        <p:spPr>
          <a:xfrm>
            <a:off x="679785" y="1381627"/>
            <a:ext cx="8331868" cy="5223710"/>
          </a:xfrm>
        </p:spPr>
        <p:txBody>
          <a:bodyPr>
            <a:normAutofit/>
          </a:bodyPr>
          <a:lstStyle/>
          <a:p>
            <a:pPr lvl="0"/>
            <a:r>
              <a:rPr lang="en-US" sz="4000" b="1" dirty="0">
                <a:latin typeface="+mj-lt"/>
                <a:ea typeface="+mj-ea"/>
                <a:cs typeface="+mj-cs"/>
              </a:rPr>
              <a:t>Realize we are involved as interpreters in reading the Bible. </a:t>
            </a:r>
          </a:p>
          <a:p>
            <a:pPr lvl="0"/>
            <a:r>
              <a:rPr lang="en-US" sz="4000" b="1" dirty="0">
                <a:latin typeface="+mj-lt"/>
                <a:ea typeface="+mj-ea"/>
                <a:cs typeface="+mj-cs"/>
              </a:rPr>
              <a:t>We all have a method of Bible study.</a:t>
            </a:r>
          </a:p>
          <a:p>
            <a:pPr lvl="0"/>
            <a:r>
              <a:rPr lang="en-US" sz="4000" b="1" dirty="0">
                <a:latin typeface="+mj-lt"/>
                <a:ea typeface="+mj-ea"/>
                <a:cs typeface="+mj-cs"/>
              </a:rPr>
              <a:t>We can develop more skills and accuracy.</a:t>
            </a:r>
          </a:p>
          <a:p>
            <a:pPr lvl="0"/>
            <a:r>
              <a:rPr lang="en-US" sz="4000" b="1" dirty="0">
                <a:latin typeface="+mj-lt"/>
                <a:ea typeface="+mj-ea"/>
                <a:cs typeface="+mj-cs"/>
              </a:rPr>
              <a:t>We need to balance devotion and academic study. </a:t>
            </a:r>
            <a:endParaRPr lang="en-US" sz="2800" b="1" dirty="0"/>
          </a:p>
        </p:txBody>
      </p:sp>
    </p:spTree>
    <p:extLst>
      <p:ext uri="{BB962C8B-B14F-4D97-AF65-F5344CB8AC3E}">
        <p14:creationId xmlns:p14="http://schemas.microsoft.com/office/powerpoint/2010/main" val="157254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6E63B-29A0-3E4F-8112-3971C2C85253}"/>
              </a:ext>
            </a:extLst>
          </p:cNvPr>
          <p:cNvSpPr>
            <a:spLocks noGrp="1"/>
          </p:cNvSpPr>
          <p:nvPr>
            <p:ph type="title"/>
          </p:nvPr>
        </p:nvSpPr>
        <p:spPr>
          <a:xfrm>
            <a:off x="571500" y="96253"/>
            <a:ext cx="7200900" cy="1485900"/>
          </a:xfrm>
        </p:spPr>
        <p:txBody>
          <a:bodyPr>
            <a:normAutofit/>
          </a:bodyPr>
          <a:lstStyle/>
          <a:p>
            <a:pPr lvl="0"/>
            <a:r>
              <a:rPr lang="en-US" sz="4000" b="1" dirty="0"/>
              <a:t>The </a:t>
            </a:r>
            <a:r>
              <a:rPr lang="en-US" sz="4000" b="1" i="1" dirty="0"/>
              <a:t>Shema</a:t>
            </a:r>
            <a:r>
              <a:rPr lang="en-US" sz="4000" b="1" dirty="0"/>
              <a:t> </a:t>
            </a:r>
            <a:br>
              <a:rPr lang="en-US" sz="4000" b="1" dirty="0"/>
            </a:br>
            <a:r>
              <a:rPr lang="en-US" sz="4000" b="1" dirty="0"/>
              <a:t>Deuteronomy 6:4-9</a:t>
            </a:r>
            <a:endParaRPr lang="en-US" sz="2000" b="1" dirty="0"/>
          </a:p>
        </p:txBody>
      </p:sp>
      <p:sp>
        <p:nvSpPr>
          <p:cNvPr id="3" name="Content Placeholder 2">
            <a:extLst>
              <a:ext uri="{FF2B5EF4-FFF2-40B4-BE49-F238E27FC236}">
                <a16:creationId xmlns:a16="http://schemas.microsoft.com/office/drawing/2014/main" id="{D2A7A0D4-6525-1442-9AF5-AFB32F5677A9}"/>
              </a:ext>
            </a:extLst>
          </p:cNvPr>
          <p:cNvSpPr>
            <a:spLocks noGrp="1"/>
          </p:cNvSpPr>
          <p:nvPr>
            <p:ph idx="1"/>
          </p:nvPr>
        </p:nvSpPr>
        <p:spPr>
          <a:xfrm>
            <a:off x="625642" y="1359568"/>
            <a:ext cx="7946858" cy="4572000"/>
          </a:xfrm>
        </p:spPr>
        <p:txBody>
          <a:bodyPr>
            <a:noAutofit/>
          </a:bodyPr>
          <a:lstStyle/>
          <a:p>
            <a:pPr marL="0" lvl="0" indent="0">
              <a:buNone/>
            </a:pPr>
            <a:r>
              <a:rPr lang="en-US" sz="2800" b="1" i="1" dirty="0">
                <a:latin typeface="+mj-lt"/>
                <a:ea typeface="+mj-ea"/>
                <a:cs typeface="+mj-cs"/>
              </a:rPr>
              <a:t>4 “Hear, O Israel: The Lord our God, the Lord is one. 5 You shall love the Lord your God with all your heart and with all your soul and with all your might. 6 And these words that I command you today shall be on your heart. 7 You shall teach them diligently to your children, and shall talk of them when you sit in your house, and when you walk by the way, and when you lie down, and when you rise. 8 You shall bind them as a sign on your hand, and they shall be as frontlets between your eyes. 9 You shall write them on the doorposts of your house and on your gates (ESV).</a:t>
            </a:r>
            <a:endParaRPr lang="en-US" sz="1800" b="1" dirty="0"/>
          </a:p>
        </p:txBody>
      </p:sp>
    </p:spTree>
    <p:extLst>
      <p:ext uri="{BB962C8B-B14F-4D97-AF65-F5344CB8AC3E}">
        <p14:creationId xmlns:p14="http://schemas.microsoft.com/office/powerpoint/2010/main" val="3568476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56CCC6-4467-4E47-8989-B721790D7ED8}"/>
              </a:ext>
            </a:extLst>
          </p:cNvPr>
          <p:cNvSpPr>
            <a:spLocks noGrp="1"/>
          </p:cNvSpPr>
          <p:nvPr>
            <p:ph idx="1"/>
          </p:nvPr>
        </p:nvSpPr>
        <p:spPr>
          <a:xfrm>
            <a:off x="120316" y="625643"/>
            <a:ext cx="8915400" cy="5145504"/>
          </a:xfrm>
        </p:spPr>
        <p:txBody>
          <a:bodyPr>
            <a:noAutofit/>
          </a:bodyPr>
          <a:lstStyle/>
          <a:p>
            <a:pPr lvl="1">
              <a:lnSpc>
                <a:spcPct val="150000"/>
              </a:lnSpc>
              <a:buFont typeface="+mj-lt"/>
              <a:buAutoNum type="arabicPeriod"/>
            </a:pPr>
            <a:r>
              <a:rPr lang="en-US" sz="4000" b="1" dirty="0"/>
              <a:t> The focus of our faith, v. 4</a:t>
            </a:r>
          </a:p>
          <a:p>
            <a:pPr lvl="1">
              <a:lnSpc>
                <a:spcPct val="150000"/>
              </a:lnSpc>
              <a:buFont typeface="+mj-lt"/>
              <a:buAutoNum type="arabicPeriod"/>
            </a:pPr>
            <a:r>
              <a:rPr lang="en-US" sz="4000" b="1" dirty="0"/>
              <a:t> Stronger relationship with God, v. 5</a:t>
            </a:r>
          </a:p>
          <a:p>
            <a:pPr lvl="1">
              <a:lnSpc>
                <a:spcPct val="150000"/>
              </a:lnSpc>
              <a:buFont typeface="+mj-lt"/>
              <a:buAutoNum type="arabicPeriod"/>
            </a:pPr>
            <a:r>
              <a:rPr lang="en-US" sz="4000" b="1" dirty="0"/>
              <a:t> Internalize commandments, v. 6</a:t>
            </a:r>
          </a:p>
          <a:p>
            <a:pPr lvl="1">
              <a:lnSpc>
                <a:spcPct val="150000"/>
              </a:lnSpc>
              <a:buFont typeface="+mj-lt"/>
              <a:buAutoNum type="arabicPeriod"/>
            </a:pPr>
            <a:r>
              <a:rPr lang="en-US" sz="4000" b="1" dirty="0"/>
              <a:t> Teach the next generation, v. 7a</a:t>
            </a:r>
          </a:p>
          <a:p>
            <a:pPr lvl="1">
              <a:lnSpc>
                <a:spcPct val="150000"/>
              </a:lnSpc>
              <a:buFont typeface="+mj-lt"/>
              <a:buAutoNum type="arabicPeriod"/>
            </a:pPr>
            <a:r>
              <a:rPr lang="en-US" sz="4000" b="1" dirty="0"/>
              <a:t> Apply and live out, vv. 7b-9</a:t>
            </a:r>
            <a:endParaRPr lang="en-US" sz="6000" b="1" dirty="0"/>
          </a:p>
        </p:txBody>
      </p:sp>
    </p:spTree>
    <p:extLst>
      <p:ext uri="{BB962C8B-B14F-4D97-AF65-F5344CB8AC3E}">
        <p14:creationId xmlns:p14="http://schemas.microsoft.com/office/powerpoint/2010/main" val="2263833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5413C-A9D1-2744-98B6-1BA3616B0566}"/>
              </a:ext>
            </a:extLst>
          </p:cNvPr>
          <p:cNvSpPr>
            <a:spLocks noGrp="1"/>
          </p:cNvSpPr>
          <p:nvPr>
            <p:ph type="title"/>
          </p:nvPr>
        </p:nvSpPr>
        <p:spPr>
          <a:xfrm>
            <a:off x="860258" y="247650"/>
            <a:ext cx="7200900" cy="1485900"/>
          </a:xfrm>
        </p:spPr>
        <p:txBody>
          <a:bodyPr>
            <a:normAutofit fontScale="90000"/>
          </a:bodyPr>
          <a:lstStyle/>
          <a:p>
            <a:pPr lvl="0"/>
            <a:r>
              <a:rPr lang="en-US" sz="5400" b="1" dirty="0"/>
              <a:t>B. Some skill level is needed by interpreters:</a:t>
            </a:r>
            <a:endParaRPr lang="en-US" sz="3600" b="1" dirty="0"/>
          </a:p>
        </p:txBody>
      </p:sp>
      <p:sp>
        <p:nvSpPr>
          <p:cNvPr id="3" name="Content Placeholder 2">
            <a:extLst>
              <a:ext uri="{FF2B5EF4-FFF2-40B4-BE49-F238E27FC236}">
                <a16:creationId xmlns:a16="http://schemas.microsoft.com/office/drawing/2014/main" id="{76A29407-0AEE-FE4B-8849-685CD996B45B}"/>
              </a:ext>
            </a:extLst>
          </p:cNvPr>
          <p:cNvSpPr>
            <a:spLocks noGrp="1"/>
          </p:cNvSpPr>
          <p:nvPr>
            <p:ph idx="1"/>
          </p:nvPr>
        </p:nvSpPr>
        <p:spPr/>
        <p:txBody>
          <a:bodyPr>
            <a:normAutofit/>
          </a:bodyPr>
          <a:lstStyle/>
          <a:p>
            <a:pPr marL="457200" indent="-457200">
              <a:buFont typeface="+mj-lt"/>
              <a:buAutoNum type="arabicPeriod"/>
            </a:pPr>
            <a:r>
              <a:rPr lang="en-US" sz="4400" b="1" dirty="0"/>
              <a:t>Language </a:t>
            </a:r>
            <a:r>
              <a:rPr lang="en-US" sz="4400" i="1" dirty="0"/>
              <a:t>(translation, hearing and reading)</a:t>
            </a:r>
          </a:p>
          <a:p>
            <a:pPr marL="457200" indent="-457200">
              <a:buFont typeface="+mj-lt"/>
              <a:buAutoNum type="arabicPeriod"/>
            </a:pPr>
            <a:r>
              <a:rPr lang="en-US" sz="4400" b="1" dirty="0"/>
              <a:t>Knowledge </a:t>
            </a:r>
            <a:r>
              <a:rPr lang="en-US" sz="4400" dirty="0"/>
              <a:t>of the various contexts of the Bible</a:t>
            </a:r>
          </a:p>
        </p:txBody>
      </p:sp>
    </p:spTree>
    <p:extLst>
      <p:ext uri="{BB962C8B-B14F-4D97-AF65-F5344CB8AC3E}">
        <p14:creationId xmlns:p14="http://schemas.microsoft.com/office/powerpoint/2010/main" val="4027662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4268-6C1B-B24B-A327-3B81C066846D}"/>
              </a:ext>
            </a:extLst>
          </p:cNvPr>
          <p:cNvSpPr>
            <a:spLocks noGrp="1"/>
          </p:cNvSpPr>
          <p:nvPr>
            <p:ph type="title"/>
          </p:nvPr>
        </p:nvSpPr>
        <p:spPr>
          <a:xfrm>
            <a:off x="745958" y="300789"/>
            <a:ext cx="8398042" cy="1870911"/>
          </a:xfrm>
        </p:spPr>
        <p:txBody>
          <a:bodyPr>
            <a:noAutofit/>
          </a:bodyPr>
          <a:lstStyle/>
          <a:p>
            <a:pPr lvl="1" defTabSz="685800"/>
            <a:r>
              <a:rPr lang="en-US" sz="4000" b="1" dirty="0"/>
              <a:t>V. What does it mean to say the Bible is the highest and final authority?</a:t>
            </a:r>
          </a:p>
        </p:txBody>
      </p:sp>
      <p:sp>
        <p:nvSpPr>
          <p:cNvPr id="3" name="Content Placeholder 2">
            <a:extLst>
              <a:ext uri="{FF2B5EF4-FFF2-40B4-BE49-F238E27FC236}">
                <a16:creationId xmlns:a16="http://schemas.microsoft.com/office/drawing/2014/main" id="{0D8EBF5E-71C3-274D-A77B-87B0686EA388}"/>
              </a:ext>
            </a:extLst>
          </p:cNvPr>
          <p:cNvSpPr>
            <a:spLocks noGrp="1"/>
          </p:cNvSpPr>
          <p:nvPr>
            <p:ph idx="1"/>
          </p:nvPr>
        </p:nvSpPr>
        <p:spPr>
          <a:xfrm>
            <a:off x="745958" y="2622883"/>
            <a:ext cx="8398042" cy="4042611"/>
          </a:xfrm>
        </p:spPr>
        <p:txBody>
          <a:bodyPr>
            <a:noAutofit/>
          </a:bodyPr>
          <a:lstStyle/>
          <a:p>
            <a:pPr lvl="0">
              <a:buFont typeface="+mj-lt"/>
              <a:buAutoNum type="alphaUcPeriod"/>
            </a:pPr>
            <a:r>
              <a:rPr lang="en-US" sz="3600" b="1" dirty="0"/>
              <a:t>The authority of the Bible is derived from God.</a:t>
            </a:r>
          </a:p>
          <a:p>
            <a:pPr lvl="0">
              <a:buFont typeface="+mj-lt"/>
              <a:buAutoNum type="alphaUcPeriod"/>
            </a:pPr>
            <a:r>
              <a:rPr lang="en-US" sz="3600" b="1" dirty="0"/>
              <a:t>The Bible has authority over the church. </a:t>
            </a:r>
          </a:p>
          <a:p>
            <a:pPr lvl="0">
              <a:buFont typeface="+mj-lt"/>
              <a:buAutoNum type="alphaUcPeriod"/>
            </a:pPr>
            <a:r>
              <a:rPr lang="en-US" sz="3600" b="1" dirty="0"/>
              <a:t>The Bible is the product of God’s people.</a:t>
            </a:r>
          </a:p>
          <a:p>
            <a:pPr lvl="0">
              <a:buFont typeface="+mj-lt"/>
              <a:buAutoNum type="alphaUcPeriod"/>
            </a:pPr>
            <a:r>
              <a:rPr lang="en-US" sz="3600" b="1" dirty="0"/>
              <a:t>Our conscience and reasoning ability cannot be the final authority.</a:t>
            </a:r>
            <a:endParaRPr lang="en-US" sz="5400" b="1" dirty="0"/>
          </a:p>
        </p:txBody>
      </p:sp>
    </p:spTree>
    <p:extLst>
      <p:ext uri="{BB962C8B-B14F-4D97-AF65-F5344CB8AC3E}">
        <p14:creationId xmlns:p14="http://schemas.microsoft.com/office/powerpoint/2010/main" val="2073777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AA8D4-3D24-B24E-87D5-C8E652144E08}"/>
              </a:ext>
            </a:extLst>
          </p:cNvPr>
          <p:cNvSpPr>
            <a:spLocks noGrp="1"/>
          </p:cNvSpPr>
          <p:nvPr>
            <p:ph type="title"/>
          </p:nvPr>
        </p:nvSpPr>
        <p:spPr/>
        <p:txBody>
          <a:bodyPr>
            <a:normAutofit fontScale="90000"/>
          </a:bodyPr>
          <a:lstStyle/>
          <a:p>
            <a:pPr lvl="0"/>
            <a:r>
              <a:rPr lang="en-US" sz="5400" b="1" dirty="0"/>
              <a:t>VI. What does the Bible claim about itself?</a:t>
            </a:r>
          </a:p>
        </p:txBody>
      </p:sp>
      <p:sp>
        <p:nvSpPr>
          <p:cNvPr id="3" name="Content Placeholder 2">
            <a:extLst>
              <a:ext uri="{FF2B5EF4-FFF2-40B4-BE49-F238E27FC236}">
                <a16:creationId xmlns:a16="http://schemas.microsoft.com/office/drawing/2014/main" id="{1502D62B-B983-DF43-8A5B-47EA99A799C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0481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66A4F-EBA4-9A42-953F-3CE574BC6D32}"/>
              </a:ext>
            </a:extLst>
          </p:cNvPr>
          <p:cNvSpPr>
            <a:spLocks noGrp="1"/>
          </p:cNvSpPr>
          <p:nvPr>
            <p:ph type="title"/>
          </p:nvPr>
        </p:nvSpPr>
        <p:spPr/>
        <p:txBody>
          <a:bodyPr>
            <a:normAutofit/>
          </a:bodyPr>
          <a:lstStyle/>
          <a:p>
            <a:r>
              <a:rPr lang="en-US" sz="5400" b="1" dirty="0"/>
              <a:t>2 Timothy 3:16-17 </a:t>
            </a:r>
          </a:p>
        </p:txBody>
      </p:sp>
      <p:sp>
        <p:nvSpPr>
          <p:cNvPr id="3" name="Content Placeholder 2">
            <a:extLst>
              <a:ext uri="{FF2B5EF4-FFF2-40B4-BE49-F238E27FC236}">
                <a16:creationId xmlns:a16="http://schemas.microsoft.com/office/drawing/2014/main" id="{41C7F870-3975-EF48-AC58-F0E6845E7A54}"/>
              </a:ext>
            </a:extLst>
          </p:cNvPr>
          <p:cNvSpPr>
            <a:spLocks noGrp="1"/>
          </p:cNvSpPr>
          <p:nvPr>
            <p:ph idx="1"/>
          </p:nvPr>
        </p:nvSpPr>
        <p:spPr>
          <a:xfrm>
            <a:off x="830179" y="1925053"/>
            <a:ext cx="8193505" cy="4680284"/>
          </a:xfrm>
        </p:spPr>
        <p:txBody>
          <a:bodyPr>
            <a:normAutofit/>
          </a:bodyPr>
          <a:lstStyle/>
          <a:p>
            <a:pPr marL="0" lvl="0" indent="0">
              <a:buNone/>
            </a:pPr>
            <a:r>
              <a:rPr lang="en-US" sz="4000" b="1" i="1" dirty="0">
                <a:latin typeface="+mj-lt"/>
                <a:ea typeface="+mj-ea"/>
                <a:cs typeface="+mj-cs"/>
              </a:rPr>
              <a:t>All Scripture is breathed out by God and profitable for teaching, for reproof, for correction, and for training in righteousness, that the man of God may be complete, equipped for every good work.</a:t>
            </a:r>
            <a:endParaRPr lang="en-US" sz="2800" b="1" i="1" dirty="0"/>
          </a:p>
        </p:txBody>
      </p:sp>
    </p:spTree>
    <p:extLst>
      <p:ext uri="{BB962C8B-B14F-4D97-AF65-F5344CB8AC3E}">
        <p14:creationId xmlns:p14="http://schemas.microsoft.com/office/powerpoint/2010/main" val="1392009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2B18C-9632-DD41-9A8D-D9CBF4F8C56F}"/>
              </a:ext>
            </a:extLst>
          </p:cNvPr>
          <p:cNvSpPr>
            <a:spLocks noGrp="1"/>
          </p:cNvSpPr>
          <p:nvPr>
            <p:ph type="title"/>
          </p:nvPr>
        </p:nvSpPr>
        <p:spPr/>
        <p:txBody>
          <a:bodyPr>
            <a:normAutofit/>
          </a:bodyPr>
          <a:lstStyle/>
          <a:p>
            <a:r>
              <a:rPr lang="en-US" sz="5400" b="1" dirty="0"/>
              <a:t>Hebrews 4:12 </a:t>
            </a:r>
          </a:p>
        </p:txBody>
      </p:sp>
      <p:sp>
        <p:nvSpPr>
          <p:cNvPr id="3" name="Content Placeholder 2">
            <a:extLst>
              <a:ext uri="{FF2B5EF4-FFF2-40B4-BE49-F238E27FC236}">
                <a16:creationId xmlns:a16="http://schemas.microsoft.com/office/drawing/2014/main" id="{7C32A927-5582-8342-AF85-CB52A84490E0}"/>
              </a:ext>
            </a:extLst>
          </p:cNvPr>
          <p:cNvSpPr>
            <a:spLocks noGrp="1"/>
          </p:cNvSpPr>
          <p:nvPr>
            <p:ph idx="1"/>
          </p:nvPr>
        </p:nvSpPr>
        <p:spPr>
          <a:xfrm>
            <a:off x="830179" y="1756611"/>
            <a:ext cx="8085221" cy="4872789"/>
          </a:xfrm>
        </p:spPr>
        <p:txBody>
          <a:bodyPr>
            <a:normAutofit/>
          </a:bodyPr>
          <a:lstStyle/>
          <a:p>
            <a:pPr marL="0" lvl="0" indent="0">
              <a:buNone/>
            </a:pPr>
            <a:r>
              <a:rPr lang="en-US" sz="4000" b="1" dirty="0">
                <a:latin typeface="+mj-lt"/>
                <a:ea typeface="+mj-ea"/>
                <a:cs typeface="+mj-cs"/>
              </a:rPr>
              <a:t>For the word of God is living and active, sharper than any two-edged sword, piercing to the division of soul and of spirit, of joints and of marrow, and discerning the thoughts and intentions of the heart.</a:t>
            </a:r>
            <a:endParaRPr lang="en-US" sz="2800" b="1" dirty="0"/>
          </a:p>
        </p:txBody>
      </p:sp>
    </p:spTree>
    <p:extLst>
      <p:ext uri="{BB962C8B-B14F-4D97-AF65-F5344CB8AC3E}">
        <p14:creationId xmlns:p14="http://schemas.microsoft.com/office/powerpoint/2010/main" val="4080064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6FFCD-D878-0647-A661-2F17204FCD0B}"/>
              </a:ext>
            </a:extLst>
          </p:cNvPr>
          <p:cNvSpPr>
            <a:spLocks noGrp="1"/>
          </p:cNvSpPr>
          <p:nvPr>
            <p:ph type="title"/>
          </p:nvPr>
        </p:nvSpPr>
        <p:spPr/>
        <p:txBody>
          <a:bodyPr>
            <a:normAutofit/>
          </a:bodyPr>
          <a:lstStyle/>
          <a:p>
            <a:r>
              <a:rPr lang="en-US" sz="5400" b="1" dirty="0"/>
              <a:t>2 Peter 1:21 </a:t>
            </a:r>
          </a:p>
        </p:txBody>
      </p:sp>
      <p:sp>
        <p:nvSpPr>
          <p:cNvPr id="3" name="Content Placeholder 2">
            <a:extLst>
              <a:ext uri="{FF2B5EF4-FFF2-40B4-BE49-F238E27FC236}">
                <a16:creationId xmlns:a16="http://schemas.microsoft.com/office/drawing/2014/main" id="{8AC69AA1-25BE-674B-B4D3-FA400DB020F8}"/>
              </a:ext>
            </a:extLst>
          </p:cNvPr>
          <p:cNvSpPr>
            <a:spLocks noGrp="1"/>
          </p:cNvSpPr>
          <p:nvPr>
            <p:ph idx="1"/>
          </p:nvPr>
        </p:nvSpPr>
        <p:spPr>
          <a:xfrm>
            <a:off x="776036" y="1732546"/>
            <a:ext cx="8151395" cy="4788569"/>
          </a:xfrm>
        </p:spPr>
        <p:txBody>
          <a:bodyPr/>
          <a:lstStyle/>
          <a:p>
            <a:pPr marL="0" lvl="0" indent="0">
              <a:buNone/>
            </a:pPr>
            <a:r>
              <a:rPr lang="en-US" sz="4000" b="1" dirty="0">
                <a:latin typeface="+mj-lt"/>
                <a:ea typeface="+mj-ea"/>
                <a:cs typeface="+mj-cs"/>
              </a:rPr>
              <a:t>For no prophecy was ever produced by the will of man, but men spoke from God as they were carried along by the Holy Spirit.</a:t>
            </a:r>
            <a:endParaRPr lang="en-US" sz="2800" b="1" dirty="0"/>
          </a:p>
        </p:txBody>
      </p:sp>
    </p:spTree>
    <p:extLst>
      <p:ext uri="{BB962C8B-B14F-4D97-AF65-F5344CB8AC3E}">
        <p14:creationId xmlns:p14="http://schemas.microsoft.com/office/powerpoint/2010/main" val="200851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86A28-08ED-7047-8225-5851584BEF58}"/>
              </a:ext>
            </a:extLst>
          </p:cNvPr>
          <p:cNvSpPr>
            <a:spLocks noGrp="1"/>
          </p:cNvSpPr>
          <p:nvPr>
            <p:ph type="title"/>
          </p:nvPr>
        </p:nvSpPr>
        <p:spPr/>
        <p:txBody>
          <a:bodyPr>
            <a:normAutofit fontScale="90000"/>
          </a:bodyPr>
          <a:lstStyle/>
          <a:p>
            <a:r>
              <a:rPr lang="en-US" sz="5400" b="1" dirty="0"/>
              <a:t>God communicates to us in many ways. </a:t>
            </a:r>
          </a:p>
        </p:txBody>
      </p:sp>
      <p:sp>
        <p:nvSpPr>
          <p:cNvPr id="3" name="Content Placeholder 2">
            <a:extLst>
              <a:ext uri="{FF2B5EF4-FFF2-40B4-BE49-F238E27FC236}">
                <a16:creationId xmlns:a16="http://schemas.microsoft.com/office/drawing/2014/main" id="{80485541-FFC2-C540-99C9-6FB90D1AA01E}"/>
              </a:ext>
            </a:extLst>
          </p:cNvPr>
          <p:cNvSpPr>
            <a:spLocks noGrp="1"/>
          </p:cNvSpPr>
          <p:nvPr>
            <p:ph idx="1"/>
          </p:nvPr>
        </p:nvSpPr>
        <p:spPr/>
        <p:txBody>
          <a:bodyPr/>
          <a:lstStyle/>
          <a:p>
            <a:pPr lvl="0"/>
            <a:r>
              <a:rPr lang="en-US" sz="5400" b="1" dirty="0">
                <a:latin typeface="+mj-lt"/>
                <a:ea typeface="+mj-ea"/>
                <a:cs typeface="+mj-cs"/>
              </a:rPr>
              <a:t>Romans 1:19-20 </a:t>
            </a:r>
          </a:p>
          <a:p>
            <a:pPr lvl="0"/>
            <a:r>
              <a:rPr lang="en-US" sz="5400" b="1" dirty="0">
                <a:latin typeface="+mj-lt"/>
                <a:ea typeface="+mj-ea"/>
                <a:cs typeface="+mj-cs"/>
              </a:rPr>
              <a:t>General Revelation</a:t>
            </a:r>
          </a:p>
          <a:p>
            <a:pPr lvl="0"/>
            <a:r>
              <a:rPr lang="en-US" sz="5400" b="1" dirty="0">
                <a:latin typeface="+mj-lt"/>
                <a:ea typeface="+mj-ea"/>
                <a:cs typeface="+mj-cs"/>
              </a:rPr>
              <a:t>Special Revelation</a:t>
            </a:r>
            <a:endParaRPr lang="en-US" sz="2800" b="1" dirty="0"/>
          </a:p>
        </p:txBody>
      </p:sp>
    </p:spTree>
    <p:extLst>
      <p:ext uri="{BB962C8B-B14F-4D97-AF65-F5344CB8AC3E}">
        <p14:creationId xmlns:p14="http://schemas.microsoft.com/office/powerpoint/2010/main" val="922000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D8ED-463A-E042-B21C-9B52841425D7}"/>
              </a:ext>
            </a:extLst>
          </p:cNvPr>
          <p:cNvSpPr>
            <a:spLocks noGrp="1"/>
          </p:cNvSpPr>
          <p:nvPr>
            <p:ph type="title"/>
          </p:nvPr>
        </p:nvSpPr>
        <p:spPr/>
        <p:txBody>
          <a:bodyPr>
            <a:normAutofit/>
          </a:bodyPr>
          <a:lstStyle/>
          <a:p>
            <a:r>
              <a:rPr lang="en-US" sz="5400" b="1" dirty="0"/>
              <a:t>John 1:1-5, 14</a:t>
            </a:r>
          </a:p>
        </p:txBody>
      </p:sp>
      <p:sp>
        <p:nvSpPr>
          <p:cNvPr id="3" name="Content Placeholder 2">
            <a:extLst>
              <a:ext uri="{FF2B5EF4-FFF2-40B4-BE49-F238E27FC236}">
                <a16:creationId xmlns:a16="http://schemas.microsoft.com/office/drawing/2014/main" id="{0CCEFC3B-D386-EA49-87AB-255E0DAE33AA}"/>
              </a:ext>
            </a:extLst>
          </p:cNvPr>
          <p:cNvSpPr>
            <a:spLocks noGrp="1"/>
          </p:cNvSpPr>
          <p:nvPr>
            <p:ph idx="1"/>
          </p:nvPr>
        </p:nvSpPr>
        <p:spPr>
          <a:xfrm>
            <a:off x="776035" y="1638300"/>
            <a:ext cx="8271711" cy="5003132"/>
          </a:xfrm>
        </p:spPr>
        <p:txBody>
          <a:bodyPr>
            <a:noAutofit/>
          </a:bodyPr>
          <a:lstStyle/>
          <a:p>
            <a:pPr marL="0" lvl="0" indent="0">
              <a:buNone/>
            </a:pPr>
            <a:r>
              <a:rPr lang="en-US" sz="3000" b="1" dirty="0">
                <a:latin typeface="+mj-lt"/>
                <a:ea typeface="+mj-ea"/>
                <a:cs typeface="+mj-cs"/>
              </a:rPr>
              <a:t>In the beginning was the Word, and the Word was with God, and the Word was God. </a:t>
            </a:r>
            <a:r>
              <a:rPr lang="en-US" sz="3000" b="1" baseline="30000" dirty="0">
                <a:latin typeface="+mj-lt"/>
                <a:ea typeface="+mj-ea"/>
                <a:cs typeface="+mj-cs"/>
              </a:rPr>
              <a:t>2 </a:t>
            </a:r>
            <a:r>
              <a:rPr lang="en-US" sz="3000" b="1" dirty="0">
                <a:latin typeface="+mj-lt"/>
                <a:ea typeface="+mj-ea"/>
                <a:cs typeface="+mj-cs"/>
              </a:rPr>
              <a:t>He was in the beginning with God. </a:t>
            </a:r>
            <a:r>
              <a:rPr lang="en-US" sz="3000" b="1" baseline="30000" dirty="0">
                <a:latin typeface="+mj-lt"/>
                <a:ea typeface="+mj-ea"/>
                <a:cs typeface="+mj-cs"/>
              </a:rPr>
              <a:t>3 </a:t>
            </a:r>
            <a:r>
              <a:rPr lang="en-US" sz="3000" b="1" dirty="0">
                <a:latin typeface="+mj-lt"/>
                <a:ea typeface="+mj-ea"/>
                <a:cs typeface="+mj-cs"/>
              </a:rPr>
              <a:t>All things were made through him, and without him was not any thing made that was made. </a:t>
            </a:r>
            <a:r>
              <a:rPr lang="en-US" sz="3000" b="1" baseline="30000" dirty="0">
                <a:latin typeface="+mj-lt"/>
                <a:ea typeface="+mj-ea"/>
                <a:cs typeface="+mj-cs"/>
              </a:rPr>
              <a:t>4 </a:t>
            </a:r>
            <a:r>
              <a:rPr lang="en-US" sz="3000" b="1" dirty="0">
                <a:latin typeface="+mj-lt"/>
                <a:ea typeface="+mj-ea"/>
                <a:cs typeface="+mj-cs"/>
              </a:rPr>
              <a:t>In him was life,</a:t>
            </a:r>
            <a:r>
              <a:rPr lang="en-US" sz="3000" b="1" baseline="30000" dirty="0">
                <a:latin typeface="+mj-lt"/>
                <a:ea typeface="+mj-ea"/>
                <a:cs typeface="+mj-cs"/>
              </a:rPr>
              <a:t>[a]</a:t>
            </a:r>
            <a:r>
              <a:rPr lang="en-US" sz="3000" b="1" dirty="0">
                <a:latin typeface="+mj-lt"/>
                <a:ea typeface="+mj-ea"/>
                <a:cs typeface="+mj-cs"/>
              </a:rPr>
              <a:t> and the life was the light of men. </a:t>
            </a:r>
            <a:r>
              <a:rPr lang="en-US" sz="3000" b="1" baseline="30000" dirty="0">
                <a:latin typeface="+mj-lt"/>
                <a:ea typeface="+mj-ea"/>
                <a:cs typeface="+mj-cs"/>
              </a:rPr>
              <a:t>5 </a:t>
            </a:r>
            <a:r>
              <a:rPr lang="en-US" sz="3000" b="1" dirty="0">
                <a:latin typeface="+mj-lt"/>
                <a:ea typeface="+mj-ea"/>
                <a:cs typeface="+mj-cs"/>
              </a:rPr>
              <a:t>The light shines in the darkness, and the darkness has not overcome it.</a:t>
            </a:r>
          </a:p>
          <a:p>
            <a:pPr marL="0" lvl="0" indent="0">
              <a:buNone/>
            </a:pPr>
            <a:r>
              <a:rPr lang="en-US" sz="3000" b="1" baseline="30000" dirty="0">
                <a:latin typeface="+mj-lt"/>
                <a:ea typeface="+mj-ea"/>
                <a:cs typeface="+mj-cs"/>
              </a:rPr>
              <a:t>14 </a:t>
            </a:r>
            <a:r>
              <a:rPr lang="en-US" sz="3000" b="1" dirty="0">
                <a:latin typeface="+mj-lt"/>
                <a:ea typeface="+mj-ea"/>
                <a:cs typeface="+mj-cs"/>
              </a:rPr>
              <a:t>And the Word became flesh and dwelt among us, and we have seen his glory, glory as of the only Son</a:t>
            </a:r>
            <a:r>
              <a:rPr lang="en-US" sz="3000" b="1" baseline="30000" dirty="0">
                <a:latin typeface="+mj-lt"/>
                <a:ea typeface="+mj-ea"/>
                <a:cs typeface="+mj-cs"/>
              </a:rPr>
              <a:t> </a:t>
            </a:r>
            <a:r>
              <a:rPr lang="en-US" sz="3000" b="1" dirty="0">
                <a:latin typeface="+mj-lt"/>
                <a:ea typeface="+mj-ea"/>
                <a:cs typeface="+mj-cs"/>
              </a:rPr>
              <a:t>from the Father, full of grace and truth.</a:t>
            </a:r>
          </a:p>
          <a:p>
            <a:pPr marL="0" indent="0">
              <a:buNone/>
            </a:pPr>
            <a:endParaRPr lang="en-US" sz="3000" b="1" dirty="0"/>
          </a:p>
        </p:txBody>
      </p:sp>
    </p:spTree>
    <p:extLst>
      <p:ext uri="{BB962C8B-B14F-4D97-AF65-F5344CB8AC3E}">
        <p14:creationId xmlns:p14="http://schemas.microsoft.com/office/powerpoint/2010/main" val="2828991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837AE-627F-2D48-9693-134CE174A358}"/>
              </a:ext>
            </a:extLst>
          </p:cNvPr>
          <p:cNvSpPr>
            <a:spLocks noGrp="1"/>
          </p:cNvSpPr>
          <p:nvPr>
            <p:ph type="title"/>
          </p:nvPr>
        </p:nvSpPr>
        <p:spPr/>
        <p:txBody>
          <a:bodyPr>
            <a:normAutofit/>
          </a:bodyPr>
          <a:lstStyle/>
          <a:p>
            <a:r>
              <a:rPr lang="en-US" sz="5400" b="1" dirty="0"/>
              <a:t>Romans 15:4	</a:t>
            </a:r>
          </a:p>
        </p:txBody>
      </p:sp>
      <p:sp>
        <p:nvSpPr>
          <p:cNvPr id="3" name="Content Placeholder 2">
            <a:extLst>
              <a:ext uri="{FF2B5EF4-FFF2-40B4-BE49-F238E27FC236}">
                <a16:creationId xmlns:a16="http://schemas.microsoft.com/office/drawing/2014/main" id="{B0586F02-8515-2444-81CB-E9BA0A04B646}"/>
              </a:ext>
            </a:extLst>
          </p:cNvPr>
          <p:cNvSpPr>
            <a:spLocks noGrp="1"/>
          </p:cNvSpPr>
          <p:nvPr>
            <p:ph idx="1"/>
          </p:nvPr>
        </p:nvSpPr>
        <p:spPr>
          <a:xfrm>
            <a:off x="914400" y="1744578"/>
            <a:ext cx="7200900" cy="3581400"/>
          </a:xfrm>
        </p:spPr>
        <p:txBody>
          <a:bodyPr>
            <a:normAutofit/>
          </a:bodyPr>
          <a:lstStyle/>
          <a:p>
            <a:pPr marL="0" lvl="0" indent="0">
              <a:buNone/>
            </a:pPr>
            <a:r>
              <a:rPr lang="en-US" sz="4000" b="1" dirty="0">
                <a:latin typeface="+mj-lt"/>
                <a:ea typeface="+mj-ea"/>
                <a:cs typeface="+mj-cs"/>
              </a:rPr>
              <a:t>For whatever was written in former days was written for our instruction, that through endurance and through the encouragement of the Scriptures we might have hope. </a:t>
            </a:r>
            <a:endParaRPr lang="en-US" sz="2800" b="1" dirty="0"/>
          </a:p>
        </p:txBody>
      </p:sp>
    </p:spTree>
    <p:extLst>
      <p:ext uri="{BB962C8B-B14F-4D97-AF65-F5344CB8AC3E}">
        <p14:creationId xmlns:p14="http://schemas.microsoft.com/office/powerpoint/2010/main" val="3014121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5690D-A0E3-EA47-A583-44B2365D39A7}"/>
              </a:ext>
            </a:extLst>
          </p:cNvPr>
          <p:cNvSpPr>
            <a:spLocks noGrp="1"/>
          </p:cNvSpPr>
          <p:nvPr>
            <p:ph type="title"/>
          </p:nvPr>
        </p:nvSpPr>
        <p:spPr/>
        <p:txBody>
          <a:bodyPr>
            <a:normAutofit/>
          </a:bodyPr>
          <a:lstStyle/>
          <a:p>
            <a:r>
              <a:rPr lang="en-US" sz="5400" b="1" dirty="0"/>
              <a:t>Isaiah 40:8</a:t>
            </a:r>
          </a:p>
        </p:txBody>
      </p:sp>
      <p:sp>
        <p:nvSpPr>
          <p:cNvPr id="3" name="Content Placeholder 2">
            <a:extLst>
              <a:ext uri="{FF2B5EF4-FFF2-40B4-BE49-F238E27FC236}">
                <a16:creationId xmlns:a16="http://schemas.microsoft.com/office/drawing/2014/main" id="{9C01E4DA-51E3-3247-B56A-9961632970AB}"/>
              </a:ext>
            </a:extLst>
          </p:cNvPr>
          <p:cNvSpPr>
            <a:spLocks noGrp="1"/>
          </p:cNvSpPr>
          <p:nvPr>
            <p:ph idx="1"/>
          </p:nvPr>
        </p:nvSpPr>
        <p:spPr/>
        <p:txBody>
          <a:bodyPr/>
          <a:lstStyle/>
          <a:p>
            <a:pPr marL="0" lvl="0" indent="0">
              <a:buNone/>
            </a:pPr>
            <a:r>
              <a:rPr lang="en-US" sz="4000" b="1" dirty="0">
                <a:latin typeface="+mj-lt"/>
                <a:ea typeface="+mj-ea"/>
                <a:cs typeface="+mj-cs"/>
              </a:rPr>
              <a:t>The grass withers, the flower fades, but the word of our God will stand forever.</a:t>
            </a:r>
            <a:endParaRPr lang="en-US" sz="2800" b="1" dirty="0"/>
          </a:p>
        </p:txBody>
      </p:sp>
    </p:spTree>
    <p:extLst>
      <p:ext uri="{BB962C8B-B14F-4D97-AF65-F5344CB8AC3E}">
        <p14:creationId xmlns:p14="http://schemas.microsoft.com/office/powerpoint/2010/main" val="794851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23C11-4C6F-DC45-A7BA-13B972F5471F}"/>
              </a:ext>
            </a:extLst>
          </p:cNvPr>
          <p:cNvSpPr>
            <a:spLocks noGrp="1"/>
          </p:cNvSpPr>
          <p:nvPr>
            <p:ph type="title"/>
          </p:nvPr>
        </p:nvSpPr>
        <p:spPr/>
        <p:txBody>
          <a:bodyPr>
            <a:normAutofit/>
          </a:bodyPr>
          <a:lstStyle/>
          <a:p>
            <a:r>
              <a:rPr lang="en-US" sz="5400" b="1" dirty="0"/>
              <a:t>Jeremiah 23:29</a:t>
            </a:r>
          </a:p>
        </p:txBody>
      </p:sp>
      <p:sp>
        <p:nvSpPr>
          <p:cNvPr id="3" name="Content Placeholder 2">
            <a:extLst>
              <a:ext uri="{FF2B5EF4-FFF2-40B4-BE49-F238E27FC236}">
                <a16:creationId xmlns:a16="http://schemas.microsoft.com/office/drawing/2014/main" id="{6BA359E5-B28D-814A-87E5-6B533AD5F480}"/>
              </a:ext>
            </a:extLst>
          </p:cNvPr>
          <p:cNvSpPr>
            <a:spLocks noGrp="1"/>
          </p:cNvSpPr>
          <p:nvPr>
            <p:ph idx="1"/>
          </p:nvPr>
        </p:nvSpPr>
        <p:spPr/>
        <p:txBody>
          <a:bodyPr/>
          <a:lstStyle/>
          <a:p>
            <a:pPr marL="0" lvl="0" indent="0">
              <a:buNone/>
            </a:pPr>
            <a:r>
              <a:rPr lang="en-US" sz="4000" b="1" dirty="0">
                <a:latin typeface="+mj-lt"/>
                <a:ea typeface="+mj-ea"/>
                <a:cs typeface="+mj-cs"/>
              </a:rPr>
              <a:t>Is not my word like fire, declares the Lord, and like a hammer that breaks the rock in pieces?</a:t>
            </a:r>
            <a:endParaRPr lang="en-US" sz="2800" b="1" dirty="0"/>
          </a:p>
        </p:txBody>
      </p:sp>
    </p:spTree>
    <p:extLst>
      <p:ext uri="{BB962C8B-B14F-4D97-AF65-F5344CB8AC3E}">
        <p14:creationId xmlns:p14="http://schemas.microsoft.com/office/powerpoint/2010/main" val="147326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43425-CD59-B14F-ADDB-727B3727E345}"/>
              </a:ext>
            </a:extLst>
          </p:cNvPr>
          <p:cNvSpPr>
            <a:spLocks noGrp="1"/>
          </p:cNvSpPr>
          <p:nvPr>
            <p:ph type="title"/>
          </p:nvPr>
        </p:nvSpPr>
        <p:spPr/>
        <p:txBody>
          <a:bodyPr>
            <a:normAutofit/>
          </a:bodyPr>
          <a:lstStyle/>
          <a:p>
            <a:r>
              <a:rPr lang="en-US" sz="5400" b="1" dirty="0"/>
              <a:t>Psalm 119</a:t>
            </a:r>
          </a:p>
        </p:txBody>
      </p:sp>
      <p:sp>
        <p:nvSpPr>
          <p:cNvPr id="3" name="Content Placeholder 2">
            <a:extLst>
              <a:ext uri="{FF2B5EF4-FFF2-40B4-BE49-F238E27FC236}">
                <a16:creationId xmlns:a16="http://schemas.microsoft.com/office/drawing/2014/main" id="{70399C4A-0CBF-E744-8EB4-364FEF0D829D}"/>
              </a:ext>
            </a:extLst>
          </p:cNvPr>
          <p:cNvSpPr>
            <a:spLocks noGrp="1"/>
          </p:cNvSpPr>
          <p:nvPr>
            <p:ph idx="1"/>
          </p:nvPr>
        </p:nvSpPr>
        <p:spPr/>
        <p:txBody>
          <a:bodyPr>
            <a:normAutofit/>
          </a:bodyPr>
          <a:lstStyle/>
          <a:p>
            <a:pPr marL="0" indent="0">
              <a:buNone/>
            </a:pPr>
            <a:r>
              <a:rPr lang="en-US" sz="4000" i="1" dirty="0"/>
              <a:t>Note that every line has a reference to God’s words.</a:t>
            </a:r>
          </a:p>
        </p:txBody>
      </p:sp>
    </p:spTree>
    <p:extLst>
      <p:ext uri="{BB962C8B-B14F-4D97-AF65-F5344CB8AC3E}">
        <p14:creationId xmlns:p14="http://schemas.microsoft.com/office/powerpoint/2010/main" val="3448245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30DD-1AE3-3740-92F6-AC83E932490B}"/>
              </a:ext>
            </a:extLst>
          </p:cNvPr>
          <p:cNvSpPr>
            <a:spLocks noGrp="1"/>
          </p:cNvSpPr>
          <p:nvPr>
            <p:ph type="title"/>
          </p:nvPr>
        </p:nvSpPr>
        <p:spPr/>
        <p:txBody>
          <a:bodyPr>
            <a:normAutofit/>
          </a:bodyPr>
          <a:lstStyle/>
          <a:p>
            <a:r>
              <a:rPr lang="en-US" sz="5400" b="1" dirty="0"/>
              <a:t>Deuteronomy 4:2</a:t>
            </a:r>
          </a:p>
        </p:txBody>
      </p:sp>
      <p:sp>
        <p:nvSpPr>
          <p:cNvPr id="3" name="Content Placeholder 2">
            <a:extLst>
              <a:ext uri="{FF2B5EF4-FFF2-40B4-BE49-F238E27FC236}">
                <a16:creationId xmlns:a16="http://schemas.microsoft.com/office/drawing/2014/main" id="{453EEC8D-CA49-4345-9B55-88FAD6FF6009}"/>
              </a:ext>
            </a:extLst>
          </p:cNvPr>
          <p:cNvSpPr>
            <a:spLocks noGrp="1"/>
          </p:cNvSpPr>
          <p:nvPr>
            <p:ph idx="1"/>
          </p:nvPr>
        </p:nvSpPr>
        <p:spPr/>
        <p:txBody>
          <a:bodyPr>
            <a:normAutofit/>
          </a:bodyPr>
          <a:lstStyle/>
          <a:p>
            <a:pPr marL="0" lvl="0" indent="0">
              <a:buNone/>
            </a:pPr>
            <a:r>
              <a:rPr lang="en-US" sz="4000" b="1" dirty="0">
                <a:latin typeface="+mj-lt"/>
                <a:ea typeface="+mj-ea"/>
                <a:cs typeface="+mj-cs"/>
              </a:rPr>
              <a:t>You shall not add to the word that I command you, nor take from it, that you may keep the commandments of the Lord your God that I command you. </a:t>
            </a:r>
            <a:endParaRPr lang="en-US" sz="2800" b="1" dirty="0"/>
          </a:p>
        </p:txBody>
      </p:sp>
    </p:spTree>
    <p:extLst>
      <p:ext uri="{BB962C8B-B14F-4D97-AF65-F5344CB8AC3E}">
        <p14:creationId xmlns:p14="http://schemas.microsoft.com/office/powerpoint/2010/main" val="3413949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2EC25-9266-7142-8B8D-A2EA16BAC434}"/>
              </a:ext>
            </a:extLst>
          </p:cNvPr>
          <p:cNvSpPr>
            <a:spLocks noGrp="1"/>
          </p:cNvSpPr>
          <p:nvPr>
            <p:ph type="title"/>
          </p:nvPr>
        </p:nvSpPr>
        <p:spPr/>
        <p:txBody>
          <a:bodyPr>
            <a:normAutofit/>
          </a:bodyPr>
          <a:lstStyle/>
          <a:p>
            <a:r>
              <a:rPr lang="en-US" sz="5400" b="1" dirty="0"/>
              <a:t>Luke 8:11</a:t>
            </a:r>
          </a:p>
        </p:txBody>
      </p:sp>
      <p:sp>
        <p:nvSpPr>
          <p:cNvPr id="3" name="Content Placeholder 2">
            <a:extLst>
              <a:ext uri="{FF2B5EF4-FFF2-40B4-BE49-F238E27FC236}">
                <a16:creationId xmlns:a16="http://schemas.microsoft.com/office/drawing/2014/main" id="{231618BE-7098-664F-B2A6-5C7D9E0C15A0}"/>
              </a:ext>
            </a:extLst>
          </p:cNvPr>
          <p:cNvSpPr>
            <a:spLocks noGrp="1"/>
          </p:cNvSpPr>
          <p:nvPr>
            <p:ph idx="1"/>
          </p:nvPr>
        </p:nvSpPr>
        <p:spPr/>
        <p:txBody>
          <a:bodyPr/>
          <a:lstStyle/>
          <a:p>
            <a:pPr marL="0" lvl="0" indent="0">
              <a:buNone/>
            </a:pPr>
            <a:r>
              <a:rPr lang="en-US" sz="4000" b="1" dirty="0">
                <a:latin typeface="+mj-lt"/>
                <a:ea typeface="+mj-ea"/>
                <a:cs typeface="+mj-cs"/>
              </a:rPr>
              <a:t>Now the parable is this: The seed is the word of God. </a:t>
            </a:r>
            <a:endParaRPr lang="en-US" sz="2800" b="1" dirty="0"/>
          </a:p>
        </p:txBody>
      </p:sp>
    </p:spTree>
    <p:extLst>
      <p:ext uri="{BB962C8B-B14F-4D97-AF65-F5344CB8AC3E}">
        <p14:creationId xmlns:p14="http://schemas.microsoft.com/office/powerpoint/2010/main" val="95665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49F1-30CE-7543-9367-1E0394188183}"/>
              </a:ext>
            </a:extLst>
          </p:cNvPr>
          <p:cNvSpPr>
            <a:spLocks noGrp="1"/>
          </p:cNvSpPr>
          <p:nvPr>
            <p:ph type="title"/>
          </p:nvPr>
        </p:nvSpPr>
        <p:spPr/>
        <p:txBody>
          <a:bodyPr>
            <a:normAutofit/>
          </a:bodyPr>
          <a:lstStyle/>
          <a:p>
            <a:r>
              <a:rPr lang="en-US" sz="5400" b="1" dirty="0"/>
              <a:t>Joshua 1:8</a:t>
            </a:r>
          </a:p>
        </p:txBody>
      </p:sp>
      <p:sp>
        <p:nvSpPr>
          <p:cNvPr id="3" name="Content Placeholder 2">
            <a:extLst>
              <a:ext uri="{FF2B5EF4-FFF2-40B4-BE49-F238E27FC236}">
                <a16:creationId xmlns:a16="http://schemas.microsoft.com/office/drawing/2014/main" id="{7D982DE3-6903-E649-8EE7-CC7AABB77817}"/>
              </a:ext>
            </a:extLst>
          </p:cNvPr>
          <p:cNvSpPr>
            <a:spLocks noGrp="1"/>
          </p:cNvSpPr>
          <p:nvPr>
            <p:ph idx="1"/>
          </p:nvPr>
        </p:nvSpPr>
        <p:spPr>
          <a:xfrm>
            <a:off x="691815" y="1638299"/>
            <a:ext cx="7790447" cy="4401553"/>
          </a:xfrm>
        </p:spPr>
        <p:txBody>
          <a:bodyPr>
            <a:normAutofit lnSpcReduction="10000"/>
          </a:bodyPr>
          <a:lstStyle/>
          <a:p>
            <a:pPr marL="0" lvl="0" indent="0">
              <a:buNone/>
            </a:pPr>
            <a:r>
              <a:rPr lang="en-US" sz="4000" b="1" baseline="30000" dirty="0">
                <a:latin typeface="+mj-lt"/>
                <a:ea typeface="+mj-ea"/>
                <a:cs typeface="+mj-cs"/>
              </a:rPr>
              <a:t> </a:t>
            </a:r>
            <a:r>
              <a:rPr lang="en-US" sz="4000" b="1" dirty="0">
                <a:latin typeface="+mj-lt"/>
                <a:ea typeface="+mj-ea"/>
                <a:cs typeface="+mj-cs"/>
              </a:rPr>
              <a:t>This Book of the Law shall not depart from your mouth, but you shall meditate on it day and night, so that you may be careful to do according to all that is written in it. For then you will make your way prosperous, and then you will have good success. </a:t>
            </a:r>
          </a:p>
        </p:txBody>
      </p:sp>
    </p:spTree>
    <p:extLst>
      <p:ext uri="{BB962C8B-B14F-4D97-AF65-F5344CB8AC3E}">
        <p14:creationId xmlns:p14="http://schemas.microsoft.com/office/powerpoint/2010/main" val="2179942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7461-A0EA-5B43-876B-32F44ECA1B99}"/>
              </a:ext>
            </a:extLst>
          </p:cNvPr>
          <p:cNvSpPr>
            <a:spLocks noGrp="1"/>
          </p:cNvSpPr>
          <p:nvPr>
            <p:ph type="title"/>
          </p:nvPr>
        </p:nvSpPr>
        <p:spPr>
          <a:xfrm>
            <a:off x="884321" y="150395"/>
            <a:ext cx="7200900" cy="1485900"/>
          </a:xfrm>
        </p:spPr>
        <p:txBody>
          <a:bodyPr/>
          <a:lstStyle/>
          <a:p>
            <a:pPr lvl="0"/>
            <a:r>
              <a:rPr lang="en-US" sz="5400" b="1" dirty="0"/>
              <a:t>Psalm 19:7-11</a:t>
            </a:r>
          </a:p>
        </p:txBody>
      </p:sp>
      <p:sp>
        <p:nvSpPr>
          <p:cNvPr id="3" name="Content Placeholder 2">
            <a:extLst>
              <a:ext uri="{FF2B5EF4-FFF2-40B4-BE49-F238E27FC236}">
                <a16:creationId xmlns:a16="http://schemas.microsoft.com/office/drawing/2014/main" id="{A74A7745-6412-2243-ADD1-8312ABF898E0}"/>
              </a:ext>
            </a:extLst>
          </p:cNvPr>
          <p:cNvSpPr>
            <a:spLocks noGrp="1"/>
          </p:cNvSpPr>
          <p:nvPr>
            <p:ph idx="1"/>
          </p:nvPr>
        </p:nvSpPr>
        <p:spPr>
          <a:xfrm>
            <a:off x="517359" y="1143000"/>
            <a:ext cx="8542420" cy="4899859"/>
          </a:xfrm>
        </p:spPr>
        <p:txBody>
          <a:bodyPr>
            <a:noAutofit/>
          </a:bodyPr>
          <a:lstStyle/>
          <a:p>
            <a:pPr marL="0" indent="0">
              <a:buNone/>
            </a:pPr>
            <a:r>
              <a:rPr lang="en-US" sz="2800" dirty="0"/>
              <a:t>The law of the Lord is perfect,</a:t>
            </a:r>
            <a:r>
              <a:rPr lang="en-US" sz="2800" baseline="30000" dirty="0"/>
              <a:t> </a:t>
            </a:r>
            <a:r>
              <a:rPr lang="en-US" sz="2800" dirty="0"/>
              <a:t>reviving the soul;</a:t>
            </a:r>
            <a:br>
              <a:rPr lang="en-US" sz="2800" dirty="0"/>
            </a:br>
            <a:r>
              <a:rPr lang="en-US" sz="2800" dirty="0"/>
              <a:t>the testimony of the Lord is sure, making wise the simple;</a:t>
            </a:r>
            <a:br>
              <a:rPr lang="en-US" sz="2800" dirty="0"/>
            </a:br>
            <a:r>
              <a:rPr lang="en-US" sz="2800" b="1" baseline="30000" dirty="0"/>
              <a:t>8 </a:t>
            </a:r>
            <a:r>
              <a:rPr lang="en-US" sz="2800" dirty="0"/>
              <a:t>the precepts of the Lord are right, rejoicing the heart; the commandment of the Lord is pure, enlightening the eyes;</a:t>
            </a:r>
            <a:br>
              <a:rPr lang="en-US" sz="2800" dirty="0"/>
            </a:br>
            <a:r>
              <a:rPr lang="en-US" sz="2800" b="1" baseline="30000" dirty="0"/>
              <a:t>9 </a:t>
            </a:r>
            <a:r>
              <a:rPr lang="en-US" sz="2800" dirty="0"/>
              <a:t>the fear of the Lord is clean, enduring forever;</a:t>
            </a:r>
            <a:br>
              <a:rPr lang="en-US" sz="2800" dirty="0"/>
            </a:br>
            <a:r>
              <a:rPr lang="en-US" sz="2800" dirty="0"/>
              <a:t>the rules of the Lord are true, and righteous altogether.</a:t>
            </a:r>
            <a:br>
              <a:rPr lang="en-US" sz="2800" dirty="0"/>
            </a:br>
            <a:r>
              <a:rPr lang="en-US" sz="2800" b="1" baseline="30000" dirty="0"/>
              <a:t>10 </a:t>
            </a:r>
            <a:r>
              <a:rPr lang="en-US" sz="2800" dirty="0"/>
              <a:t>More to be desired are they than gold, even much fine gold; sweeter also than honey and drippings of the honeycomb.</a:t>
            </a:r>
            <a:br>
              <a:rPr lang="en-US" sz="2800" dirty="0"/>
            </a:br>
            <a:r>
              <a:rPr lang="en-US" sz="2800" b="1" baseline="30000" dirty="0"/>
              <a:t>11 </a:t>
            </a:r>
            <a:r>
              <a:rPr lang="en-US" sz="2800" dirty="0"/>
              <a:t>Moreover, by them is your servant warned; in keeping them there is great reward.</a:t>
            </a:r>
          </a:p>
        </p:txBody>
      </p:sp>
    </p:spTree>
    <p:extLst>
      <p:ext uri="{BB962C8B-B14F-4D97-AF65-F5344CB8AC3E}">
        <p14:creationId xmlns:p14="http://schemas.microsoft.com/office/powerpoint/2010/main" val="2591222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0E1CA-1FDC-0E49-930A-D977DE6C0A4B}"/>
              </a:ext>
            </a:extLst>
          </p:cNvPr>
          <p:cNvSpPr>
            <a:spLocks noGrp="1"/>
          </p:cNvSpPr>
          <p:nvPr>
            <p:ph type="title"/>
          </p:nvPr>
        </p:nvSpPr>
        <p:spPr/>
        <p:txBody>
          <a:bodyPr>
            <a:normAutofit/>
          </a:bodyPr>
          <a:lstStyle/>
          <a:p>
            <a:r>
              <a:rPr lang="en-US" sz="5400" b="1" dirty="0"/>
              <a:t>2 Peter 1:20</a:t>
            </a:r>
          </a:p>
        </p:txBody>
      </p:sp>
      <p:sp>
        <p:nvSpPr>
          <p:cNvPr id="3" name="Content Placeholder 2">
            <a:extLst>
              <a:ext uri="{FF2B5EF4-FFF2-40B4-BE49-F238E27FC236}">
                <a16:creationId xmlns:a16="http://schemas.microsoft.com/office/drawing/2014/main" id="{459F9329-4C41-6F40-B66C-39220993A2BD}"/>
              </a:ext>
            </a:extLst>
          </p:cNvPr>
          <p:cNvSpPr>
            <a:spLocks noGrp="1"/>
          </p:cNvSpPr>
          <p:nvPr>
            <p:ph idx="1"/>
          </p:nvPr>
        </p:nvSpPr>
        <p:spPr/>
        <p:txBody>
          <a:bodyPr/>
          <a:lstStyle/>
          <a:p>
            <a:pPr marL="0" lvl="0" indent="0">
              <a:buNone/>
            </a:pPr>
            <a:r>
              <a:rPr lang="en-US" sz="4000" b="1" dirty="0">
                <a:latin typeface="+mj-lt"/>
                <a:ea typeface="+mj-ea"/>
                <a:cs typeface="+mj-cs"/>
              </a:rPr>
              <a:t>No prophecy of Scripture comes from someone's own interpretation.</a:t>
            </a:r>
            <a:endParaRPr lang="en-US" sz="2800" b="1" dirty="0"/>
          </a:p>
        </p:txBody>
      </p:sp>
    </p:spTree>
    <p:extLst>
      <p:ext uri="{BB962C8B-B14F-4D97-AF65-F5344CB8AC3E}">
        <p14:creationId xmlns:p14="http://schemas.microsoft.com/office/powerpoint/2010/main" val="1696476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6746A-9200-DD4E-A059-81035F641BF9}"/>
              </a:ext>
            </a:extLst>
          </p:cNvPr>
          <p:cNvSpPr>
            <a:spLocks noGrp="1"/>
          </p:cNvSpPr>
          <p:nvPr>
            <p:ph idx="1"/>
          </p:nvPr>
        </p:nvSpPr>
        <p:spPr>
          <a:xfrm>
            <a:off x="1028699" y="2045368"/>
            <a:ext cx="7682163" cy="3822032"/>
          </a:xfrm>
        </p:spPr>
        <p:txBody>
          <a:bodyPr/>
          <a:lstStyle/>
          <a:p>
            <a:pPr marL="0" lvl="0" indent="0" algn="ctr">
              <a:buNone/>
            </a:pPr>
            <a:r>
              <a:rPr lang="en-US" sz="5400" b="1" dirty="0"/>
              <a:t>The Bible communicates God’s message of salvation.</a:t>
            </a:r>
            <a:endParaRPr lang="en-US" sz="2800" b="1" dirty="0"/>
          </a:p>
        </p:txBody>
      </p:sp>
    </p:spTree>
    <p:extLst>
      <p:ext uri="{BB962C8B-B14F-4D97-AF65-F5344CB8AC3E}">
        <p14:creationId xmlns:p14="http://schemas.microsoft.com/office/powerpoint/2010/main" val="803218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8D684-5039-1040-A3F8-6369771FC2C6}"/>
              </a:ext>
            </a:extLst>
          </p:cNvPr>
          <p:cNvSpPr>
            <a:spLocks noGrp="1"/>
          </p:cNvSpPr>
          <p:nvPr>
            <p:ph type="title"/>
          </p:nvPr>
        </p:nvSpPr>
        <p:spPr/>
        <p:txBody>
          <a:bodyPr>
            <a:normAutofit/>
          </a:bodyPr>
          <a:lstStyle/>
          <a:p>
            <a:r>
              <a:rPr lang="en-US" sz="5400" b="1" dirty="0"/>
              <a:t>John 5:39</a:t>
            </a:r>
          </a:p>
        </p:txBody>
      </p:sp>
      <p:sp>
        <p:nvSpPr>
          <p:cNvPr id="3" name="Content Placeholder 2">
            <a:extLst>
              <a:ext uri="{FF2B5EF4-FFF2-40B4-BE49-F238E27FC236}">
                <a16:creationId xmlns:a16="http://schemas.microsoft.com/office/drawing/2014/main" id="{7ECA61D1-EC78-A147-80C8-05D01824D926}"/>
              </a:ext>
            </a:extLst>
          </p:cNvPr>
          <p:cNvSpPr>
            <a:spLocks noGrp="1"/>
          </p:cNvSpPr>
          <p:nvPr>
            <p:ph idx="1"/>
          </p:nvPr>
        </p:nvSpPr>
        <p:spPr/>
        <p:txBody>
          <a:bodyPr/>
          <a:lstStyle/>
          <a:p>
            <a:pPr marL="0" lvl="0" indent="0">
              <a:buNone/>
            </a:pPr>
            <a:r>
              <a:rPr lang="en-US" sz="4000" b="1" dirty="0">
                <a:latin typeface="+mj-lt"/>
                <a:ea typeface="+mj-ea"/>
                <a:cs typeface="+mj-cs"/>
              </a:rPr>
              <a:t>You search the Scriptures because you think that in them you have eternal life; and it is they that bear witness about me,</a:t>
            </a:r>
            <a:endParaRPr lang="en-US" sz="2800" b="1" dirty="0"/>
          </a:p>
        </p:txBody>
      </p:sp>
    </p:spTree>
    <p:extLst>
      <p:ext uri="{BB962C8B-B14F-4D97-AF65-F5344CB8AC3E}">
        <p14:creationId xmlns:p14="http://schemas.microsoft.com/office/powerpoint/2010/main" val="331758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738D9-B0B5-DC49-A214-1702ACF9F4CA}"/>
              </a:ext>
            </a:extLst>
          </p:cNvPr>
          <p:cNvSpPr>
            <a:spLocks noGrp="1"/>
          </p:cNvSpPr>
          <p:nvPr>
            <p:ph type="title"/>
          </p:nvPr>
        </p:nvSpPr>
        <p:spPr/>
        <p:txBody>
          <a:bodyPr>
            <a:normAutofit/>
          </a:bodyPr>
          <a:lstStyle/>
          <a:p>
            <a:r>
              <a:rPr lang="en-US" sz="5400" b="1" dirty="0"/>
              <a:t>John 17:17</a:t>
            </a:r>
          </a:p>
        </p:txBody>
      </p:sp>
      <p:sp>
        <p:nvSpPr>
          <p:cNvPr id="3" name="Content Placeholder 2">
            <a:extLst>
              <a:ext uri="{FF2B5EF4-FFF2-40B4-BE49-F238E27FC236}">
                <a16:creationId xmlns:a16="http://schemas.microsoft.com/office/drawing/2014/main" id="{ADFF75A6-6370-A542-9E9C-974A57D4FD61}"/>
              </a:ext>
            </a:extLst>
          </p:cNvPr>
          <p:cNvSpPr>
            <a:spLocks noGrp="1"/>
          </p:cNvSpPr>
          <p:nvPr>
            <p:ph idx="1"/>
          </p:nvPr>
        </p:nvSpPr>
        <p:spPr/>
        <p:txBody>
          <a:bodyPr/>
          <a:lstStyle/>
          <a:p>
            <a:pPr marL="0" lvl="0" indent="0">
              <a:buNone/>
            </a:pPr>
            <a:r>
              <a:rPr lang="en-US" sz="4000" b="1" baseline="30000" dirty="0">
                <a:latin typeface="+mj-lt"/>
                <a:ea typeface="+mj-ea"/>
                <a:cs typeface="+mj-cs"/>
              </a:rPr>
              <a:t> </a:t>
            </a:r>
            <a:r>
              <a:rPr lang="en-US" sz="4000" b="1" dirty="0">
                <a:latin typeface="+mj-lt"/>
                <a:ea typeface="+mj-ea"/>
                <a:cs typeface="+mj-cs"/>
              </a:rPr>
              <a:t>Sanctify them in the truth; your word is truth.</a:t>
            </a:r>
            <a:endParaRPr lang="en-US" sz="2800" b="1" dirty="0"/>
          </a:p>
        </p:txBody>
      </p:sp>
    </p:spTree>
    <p:extLst>
      <p:ext uri="{BB962C8B-B14F-4D97-AF65-F5344CB8AC3E}">
        <p14:creationId xmlns:p14="http://schemas.microsoft.com/office/powerpoint/2010/main" val="2284555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57B16-53F8-134C-BF0F-E6FB0B422F7F}"/>
              </a:ext>
            </a:extLst>
          </p:cNvPr>
          <p:cNvSpPr>
            <a:spLocks noGrp="1"/>
          </p:cNvSpPr>
          <p:nvPr>
            <p:ph type="title"/>
          </p:nvPr>
        </p:nvSpPr>
        <p:spPr/>
        <p:txBody>
          <a:bodyPr>
            <a:normAutofit/>
          </a:bodyPr>
          <a:lstStyle/>
          <a:p>
            <a:r>
              <a:rPr lang="en-US" sz="5400" b="1" dirty="0"/>
              <a:t>Matthew 5:18 </a:t>
            </a:r>
          </a:p>
        </p:txBody>
      </p:sp>
      <p:sp>
        <p:nvSpPr>
          <p:cNvPr id="3" name="Content Placeholder 2">
            <a:extLst>
              <a:ext uri="{FF2B5EF4-FFF2-40B4-BE49-F238E27FC236}">
                <a16:creationId xmlns:a16="http://schemas.microsoft.com/office/drawing/2014/main" id="{33B02802-8808-A540-9320-E2B76FCE3829}"/>
              </a:ext>
            </a:extLst>
          </p:cNvPr>
          <p:cNvSpPr>
            <a:spLocks noGrp="1"/>
          </p:cNvSpPr>
          <p:nvPr>
            <p:ph idx="1"/>
          </p:nvPr>
        </p:nvSpPr>
        <p:spPr/>
        <p:txBody>
          <a:bodyPr/>
          <a:lstStyle/>
          <a:p>
            <a:pPr marL="0" lvl="0" indent="0">
              <a:buNone/>
            </a:pPr>
            <a:r>
              <a:rPr lang="en-US" sz="4000" b="1" dirty="0">
                <a:latin typeface="+mj-lt"/>
                <a:ea typeface="+mj-ea"/>
                <a:cs typeface="+mj-cs"/>
              </a:rPr>
              <a:t>For truly, I say to you, until heaven and earth pass away, not an iota, not a dot, will pass from the Law until all is accomplished. </a:t>
            </a:r>
            <a:endParaRPr lang="en-US" sz="2800" b="1" dirty="0"/>
          </a:p>
        </p:txBody>
      </p:sp>
    </p:spTree>
    <p:extLst>
      <p:ext uri="{BB962C8B-B14F-4D97-AF65-F5344CB8AC3E}">
        <p14:creationId xmlns:p14="http://schemas.microsoft.com/office/powerpoint/2010/main" val="31957558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B2602-85BF-0749-B4F9-7496C5FEAE42}"/>
              </a:ext>
            </a:extLst>
          </p:cNvPr>
          <p:cNvSpPr>
            <a:spLocks noGrp="1"/>
          </p:cNvSpPr>
          <p:nvPr>
            <p:ph type="title"/>
          </p:nvPr>
        </p:nvSpPr>
        <p:spPr/>
        <p:txBody>
          <a:bodyPr>
            <a:normAutofit fontScale="90000"/>
          </a:bodyPr>
          <a:lstStyle/>
          <a:p>
            <a:r>
              <a:rPr lang="en-US" sz="5400" b="1" dirty="0"/>
              <a:t>Summary of the Big Ideas</a:t>
            </a:r>
          </a:p>
        </p:txBody>
      </p:sp>
      <p:sp>
        <p:nvSpPr>
          <p:cNvPr id="3" name="Content Placeholder 2">
            <a:extLst>
              <a:ext uri="{FF2B5EF4-FFF2-40B4-BE49-F238E27FC236}">
                <a16:creationId xmlns:a16="http://schemas.microsoft.com/office/drawing/2014/main" id="{F6469256-BB0D-1C4A-88FD-3827A21E04BB}"/>
              </a:ext>
            </a:extLst>
          </p:cNvPr>
          <p:cNvSpPr>
            <a:spLocks noGrp="1"/>
          </p:cNvSpPr>
          <p:nvPr>
            <p:ph idx="1"/>
          </p:nvPr>
        </p:nvSpPr>
        <p:spPr>
          <a:xfrm>
            <a:off x="276726" y="1638300"/>
            <a:ext cx="8867274" cy="4979068"/>
          </a:xfrm>
        </p:spPr>
        <p:txBody>
          <a:bodyPr>
            <a:noAutofit/>
          </a:bodyPr>
          <a:lstStyle/>
          <a:p>
            <a:pPr marL="600075" lvl="1" indent="-257175">
              <a:buFont typeface="+mj-lt"/>
              <a:buAutoNum type="arabicPeriod"/>
            </a:pPr>
            <a:r>
              <a:rPr lang="en-US" sz="3000" b="1" dirty="0"/>
              <a:t>To accept the Bible as God’s word to us is a matter of faith.</a:t>
            </a:r>
          </a:p>
          <a:p>
            <a:pPr marL="600075" lvl="1" indent="-257175">
              <a:buFont typeface="+mj-lt"/>
              <a:buAutoNum type="arabicPeriod"/>
            </a:pPr>
            <a:r>
              <a:rPr lang="en-US" sz="3000" b="1" dirty="0"/>
              <a:t>The Bible is a complex document that requires careful study and faithful obedience.</a:t>
            </a:r>
          </a:p>
          <a:p>
            <a:pPr marL="600075" lvl="1" indent="-257175">
              <a:buFont typeface="+mj-lt"/>
              <a:buAutoNum type="arabicPeriod"/>
            </a:pPr>
            <a:r>
              <a:rPr lang="en-US" sz="3000" b="1" dirty="0"/>
              <a:t>As interpreters of the Bible, we are responsible to teach others, especially our children.</a:t>
            </a:r>
          </a:p>
          <a:p>
            <a:pPr marL="600075" lvl="1" indent="-257175">
              <a:buFont typeface="+mj-lt"/>
              <a:buAutoNum type="arabicPeriod"/>
            </a:pPr>
            <a:r>
              <a:rPr lang="en-US" sz="3000" b="1" dirty="0"/>
              <a:t>The Bible is the highest authority and the primary test of doctrine.</a:t>
            </a:r>
          </a:p>
          <a:p>
            <a:pPr marL="600075" lvl="1" indent="-257175">
              <a:buFont typeface="+mj-lt"/>
              <a:buAutoNum type="arabicPeriod"/>
            </a:pPr>
            <a:r>
              <a:rPr lang="en-US" sz="3000" b="1" dirty="0"/>
              <a:t>The purpose of the Bible is to bring us closer to God.</a:t>
            </a:r>
          </a:p>
        </p:txBody>
      </p:sp>
    </p:spTree>
    <p:extLst>
      <p:ext uri="{BB962C8B-B14F-4D97-AF65-F5344CB8AC3E}">
        <p14:creationId xmlns:p14="http://schemas.microsoft.com/office/powerpoint/2010/main" val="294930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FEEB-DED6-2343-97C2-E3C7C5941806}"/>
              </a:ext>
            </a:extLst>
          </p:cNvPr>
          <p:cNvSpPr>
            <a:spLocks noGrp="1"/>
          </p:cNvSpPr>
          <p:nvPr>
            <p:ph type="title"/>
          </p:nvPr>
        </p:nvSpPr>
        <p:spPr>
          <a:xfrm>
            <a:off x="1028700" y="685800"/>
            <a:ext cx="7994984" cy="1485900"/>
          </a:xfrm>
        </p:spPr>
        <p:txBody>
          <a:bodyPr>
            <a:normAutofit fontScale="90000"/>
          </a:bodyPr>
          <a:lstStyle/>
          <a:p>
            <a:pPr lvl="0"/>
            <a:r>
              <a:rPr lang="en-US" sz="5400" b="1" dirty="0"/>
              <a:t>I. The Importance of the Bible </a:t>
            </a:r>
          </a:p>
        </p:txBody>
      </p:sp>
      <p:sp>
        <p:nvSpPr>
          <p:cNvPr id="3" name="Content Placeholder 2">
            <a:extLst>
              <a:ext uri="{FF2B5EF4-FFF2-40B4-BE49-F238E27FC236}">
                <a16:creationId xmlns:a16="http://schemas.microsoft.com/office/drawing/2014/main" id="{043585C3-3E34-7B4D-9953-A82C096AB0F7}"/>
              </a:ext>
            </a:extLst>
          </p:cNvPr>
          <p:cNvSpPr>
            <a:spLocks noGrp="1"/>
          </p:cNvSpPr>
          <p:nvPr>
            <p:ph idx="1"/>
          </p:nvPr>
        </p:nvSpPr>
        <p:spPr>
          <a:xfrm>
            <a:off x="788067" y="1900989"/>
            <a:ext cx="8235617" cy="4752473"/>
          </a:xfrm>
        </p:spPr>
        <p:txBody>
          <a:bodyPr>
            <a:normAutofit/>
          </a:bodyPr>
          <a:lstStyle/>
          <a:p>
            <a:pPr lvl="0"/>
            <a:r>
              <a:rPr lang="en-US" sz="4400" b="1" dirty="0">
                <a:latin typeface="+mj-lt"/>
                <a:ea typeface="+mj-ea"/>
                <a:cs typeface="+mj-cs"/>
              </a:rPr>
              <a:t>Time bound truths = </a:t>
            </a:r>
            <a:r>
              <a:rPr lang="en-US" sz="4400" b="1" i="1" dirty="0">
                <a:latin typeface="+mj-lt"/>
                <a:ea typeface="+mj-ea"/>
                <a:cs typeface="+mj-cs"/>
              </a:rPr>
              <a:t>descriptive</a:t>
            </a:r>
            <a:r>
              <a:rPr lang="en-US" sz="4400" b="1" dirty="0">
                <a:latin typeface="+mj-lt"/>
                <a:ea typeface="+mj-ea"/>
                <a:cs typeface="+mj-cs"/>
              </a:rPr>
              <a:t> of events that took place long ago and spoke to specific situations and cultures</a:t>
            </a:r>
          </a:p>
          <a:p>
            <a:pPr lvl="0"/>
            <a:r>
              <a:rPr lang="en-US" sz="4400" b="1" dirty="0">
                <a:latin typeface="+mj-lt"/>
                <a:ea typeface="+mj-ea"/>
                <a:cs typeface="+mj-cs"/>
              </a:rPr>
              <a:t>Timeless truths = </a:t>
            </a:r>
            <a:r>
              <a:rPr lang="en-US" sz="4400" b="1" i="1" dirty="0">
                <a:latin typeface="+mj-lt"/>
                <a:ea typeface="+mj-ea"/>
                <a:cs typeface="+mj-cs"/>
              </a:rPr>
              <a:t>prescriptive </a:t>
            </a:r>
            <a:r>
              <a:rPr lang="en-US" sz="4400" b="1" dirty="0">
                <a:latin typeface="+mj-lt"/>
                <a:ea typeface="+mj-ea"/>
                <a:cs typeface="+mj-cs"/>
              </a:rPr>
              <a:t>truths that apply to any time or culture</a:t>
            </a:r>
            <a:endParaRPr lang="en-US" b="1" dirty="0"/>
          </a:p>
        </p:txBody>
      </p:sp>
    </p:spTree>
    <p:extLst>
      <p:ext uri="{BB962C8B-B14F-4D97-AF65-F5344CB8AC3E}">
        <p14:creationId xmlns:p14="http://schemas.microsoft.com/office/powerpoint/2010/main" val="391577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8CCB9-2BEA-2948-95E0-FC0B0133DAD6}"/>
              </a:ext>
            </a:extLst>
          </p:cNvPr>
          <p:cNvSpPr>
            <a:spLocks noGrp="1"/>
          </p:cNvSpPr>
          <p:nvPr>
            <p:ph idx="1"/>
          </p:nvPr>
        </p:nvSpPr>
        <p:spPr>
          <a:xfrm>
            <a:off x="745958" y="950495"/>
            <a:ext cx="8398042" cy="5907505"/>
          </a:xfrm>
        </p:spPr>
        <p:txBody>
          <a:bodyPr>
            <a:noAutofit/>
          </a:bodyPr>
          <a:lstStyle/>
          <a:p>
            <a:pPr lvl="0"/>
            <a:r>
              <a:rPr lang="en-US" sz="4400" b="1" dirty="0"/>
              <a:t>The Bible was not written </a:t>
            </a:r>
            <a:r>
              <a:rPr lang="en-US" sz="4400" b="1" i="1" dirty="0"/>
              <a:t>to us</a:t>
            </a:r>
            <a:r>
              <a:rPr lang="en-US" sz="4400" b="1" dirty="0"/>
              <a:t> but </a:t>
            </a:r>
            <a:r>
              <a:rPr lang="en-US" sz="4400" b="1" i="1" dirty="0"/>
              <a:t>for us.</a:t>
            </a:r>
          </a:p>
          <a:p>
            <a:pPr lvl="0"/>
            <a:r>
              <a:rPr lang="en-US" sz="4400" b="1" dirty="0"/>
              <a:t>The Bible has authority that comes from God and recognized by the church.</a:t>
            </a:r>
          </a:p>
          <a:p>
            <a:pPr lvl="0"/>
            <a:r>
              <a:rPr lang="en-US" sz="4400" b="1" dirty="0"/>
              <a:t>By faith we believe these words are still relevant to us today.</a:t>
            </a:r>
          </a:p>
        </p:txBody>
      </p:sp>
    </p:spTree>
    <p:extLst>
      <p:ext uri="{BB962C8B-B14F-4D97-AF65-F5344CB8AC3E}">
        <p14:creationId xmlns:p14="http://schemas.microsoft.com/office/powerpoint/2010/main" val="397570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7F99E-5728-0744-B38E-D81DF2B9E170}"/>
              </a:ext>
            </a:extLst>
          </p:cNvPr>
          <p:cNvSpPr>
            <a:spLocks noGrp="1"/>
          </p:cNvSpPr>
          <p:nvPr>
            <p:ph type="title"/>
          </p:nvPr>
        </p:nvSpPr>
        <p:spPr>
          <a:xfrm>
            <a:off x="1028699" y="685800"/>
            <a:ext cx="7862637" cy="1485900"/>
          </a:xfrm>
        </p:spPr>
        <p:txBody>
          <a:bodyPr>
            <a:normAutofit fontScale="90000"/>
          </a:bodyPr>
          <a:lstStyle/>
          <a:p>
            <a:pPr lvl="0"/>
            <a:r>
              <a:rPr lang="en-US" sz="5400" b="1" dirty="0"/>
              <a:t>II. Challenges to Interpreting the Bible</a:t>
            </a:r>
            <a:endParaRPr lang="en-US" sz="3600" b="1" dirty="0"/>
          </a:p>
        </p:txBody>
      </p:sp>
      <p:sp>
        <p:nvSpPr>
          <p:cNvPr id="3" name="Content Placeholder 2">
            <a:extLst>
              <a:ext uri="{FF2B5EF4-FFF2-40B4-BE49-F238E27FC236}">
                <a16:creationId xmlns:a16="http://schemas.microsoft.com/office/drawing/2014/main" id="{EA7FDCA5-8312-0041-892F-CAC8C4C3C119}"/>
              </a:ext>
            </a:extLst>
          </p:cNvPr>
          <p:cNvSpPr>
            <a:spLocks noGrp="1"/>
          </p:cNvSpPr>
          <p:nvPr>
            <p:ph idx="1"/>
          </p:nvPr>
        </p:nvSpPr>
        <p:spPr>
          <a:xfrm>
            <a:off x="1028700" y="3176338"/>
            <a:ext cx="7200900" cy="2691062"/>
          </a:xfrm>
        </p:spPr>
        <p:txBody>
          <a:bodyPr>
            <a:noAutofit/>
          </a:bodyPr>
          <a:lstStyle/>
          <a:p>
            <a:pPr lvl="0"/>
            <a:r>
              <a:rPr lang="en-US" sz="4800" b="1" i="1" dirty="0">
                <a:latin typeface="+mj-lt"/>
                <a:ea typeface="+mj-ea"/>
                <a:cs typeface="+mj-cs"/>
              </a:rPr>
              <a:t>How do the two canons relate to each other? </a:t>
            </a:r>
            <a:endParaRPr lang="en-US" sz="3600" b="1" i="1" dirty="0"/>
          </a:p>
        </p:txBody>
      </p:sp>
    </p:spTree>
    <p:extLst>
      <p:ext uri="{BB962C8B-B14F-4D97-AF65-F5344CB8AC3E}">
        <p14:creationId xmlns:p14="http://schemas.microsoft.com/office/powerpoint/2010/main" val="2908906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6A563-E506-304E-861F-F6CED166B8E7}"/>
              </a:ext>
            </a:extLst>
          </p:cNvPr>
          <p:cNvSpPr>
            <a:spLocks noGrp="1"/>
          </p:cNvSpPr>
          <p:nvPr>
            <p:ph type="title"/>
          </p:nvPr>
        </p:nvSpPr>
        <p:spPr/>
        <p:txBody>
          <a:bodyPr>
            <a:noAutofit/>
          </a:bodyPr>
          <a:lstStyle/>
          <a:p>
            <a:pPr lvl="1"/>
            <a:r>
              <a:rPr lang="en-US" sz="5400" b="1" dirty="0"/>
              <a:t>A. The Bible has both unity and diversity</a:t>
            </a:r>
          </a:p>
        </p:txBody>
      </p:sp>
      <p:sp>
        <p:nvSpPr>
          <p:cNvPr id="3" name="Content Placeholder 2">
            <a:extLst>
              <a:ext uri="{FF2B5EF4-FFF2-40B4-BE49-F238E27FC236}">
                <a16:creationId xmlns:a16="http://schemas.microsoft.com/office/drawing/2014/main" id="{96488AA7-9732-7E46-AA99-1C44496A63EC}"/>
              </a:ext>
            </a:extLst>
          </p:cNvPr>
          <p:cNvSpPr>
            <a:spLocks noGrp="1"/>
          </p:cNvSpPr>
          <p:nvPr>
            <p:ph idx="1"/>
          </p:nvPr>
        </p:nvSpPr>
        <p:spPr>
          <a:xfrm>
            <a:off x="1028700" y="3140242"/>
            <a:ext cx="7718258" cy="2727158"/>
          </a:xfrm>
        </p:spPr>
        <p:txBody>
          <a:bodyPr>
            <a:noAutofit/>
          </a:bodyPr>
          <a:lstStyle/>
          <a:p>
            <a:pPr lvl="0"/>
            <a:r>
              <a:rPr lang="en-US" sz="4400" b="1" dirty="0">
                <a:latin typeface="+mj-lt"/>
                <a:ea typeface="+mj-ea"/>
                <a:cs typeface="+mj-cs"/>
              </a:rPr>
              <a:t>We must balance these two</a:t>
            </a:r>
          </a:p>
          <a:p>
            <a:pPr lvl="0"/>
            <a:r>
              <a:rPr lang="en-US" sz="4400" b="1" dirty="0">
                <a:latin typeface="+mj-lt"/>
                <a:ea typeface="+mj-ea"/>
                <a:cs typeface="+mj-cs"/>
              </a:rPr>
              <a:t>One voice but different expressions</a:t>
            </a:r>
            <a:endParaRPr lang="en-US" sz="3200" b="1" dirty="0"/>
          </a:p>
        </p:txBody>
      </p:sp>
    </p:spTree>
    <p:extLst>
      <p:ext uri="{BB962C8B-B14F-4D97-AF65-F5344CB8AC3E}">
        <p14:creationId xmlns:p14="http://schemas.microsoft.com/office/powerpoint/2010/main" val="2457054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C373E-3744-C34C-8CAC-3DCAE45C2C23}"/>
              </a:ext>
            </a:extLst>
          </p:cNvPr>
          <p:cNvSpPr>
            <a:spLocks noGrp="1"/>
          </p:cNvSpPr>
          <p:nvPr>
            <p:ph type="title"/>
          </p:nvPr>
        </p:nvSpPr>
        <p:spPr>
          <a:xfrm>
            <a:off x="782053" y="685800"/>
            <a:ext cx="8277725" cy="1485900"/>
          </a:xfrm>
        </p:spPr>
        <p:txBody>
          <a:bodyPr>
            <a:noAutofit/>
          </a:bodyPr>
          <a:lstStyle/>
          <a:p>
            <a:pPr lvl="1"/>
            <a:r>
              <a:rPr lang="en-US" sz="4400" b="1" dirty="0"/>
              <a:t>B. The problem of language: Hebrew, Aramaic, and Greek</a:t>
            </a:r>
          </a:p>
        </p:txBody>
      </p:sp>
      <p:sp>
        <p:nvSpPr>
          <p:cNvPr id="3" name="Content Placeholder 2">
            <a:extLst>
              <a:ext uri="{FF2B5EF4-FFF2-40B4-BE49-F238E27FC236}">
                <a16:creationId xmlns:a16="http://schemas.microsoft.com/office/drawing/2014/main" id="{E5DAD2A8-D138-2348-BDB0-36F9CADAB7BE}"/>
              </a:ext>
            </a:extLst>
          </p:cNvPr>
          <p:cNvSpPr>
            <a:spLocks noGrp="1"/>
          </p:cNvSpPr>
          <p:nvPr>
            <p:ph idx="1"/>
          </p:nvPr>
        </p:nvSpPr>
        <p:spPr>
          <a:xfrm>
            <a:off x="1028699" y="2562726"/>
            <a:ext cx="7910763" cy="3958390"/>
          </a:xfrm>
        </p:spPr>
        <p:txBody>
          <a:bodyPr>
            <a:noAutofit/>
          </a:bodyPr>
          <a:lstStyle/>
          <a:p>
            <a:pPr lvl="0"/>
            <a:r>
              <a:rPr lang="en-US" sz="4000" b="1" dirty="0">
                <a:latin typeface="+mj-lt"/>
                <a:ea typeface="+mj-ea"/>
                <a:cs typeface="+mj-cs"/>
              </a:rPr>
              <a:t>The Bible is God’s Word but not every word in the Bible is God’s. </a:t>
            </a:r>
          </a:p>
          <a:p>
            <a:pPr lvl="0"/>
            <a:r>
              <a:rPr lang="en-US" sz="4000" b="1" dirty="0">
                <a:latin typeface="+mj-lt"/>
                <a:ea typeface="+mj-ea"/>
                <a:cs typeface="+mj-cs"/>
              </a:rPr>
              <a:t>Different literary types and styles</a:t>
            </a:r>
          </a:p>
          <a:p>
            <a:pPr lvl="0"/>
            <a:r>
              <a:rPr lang="en-US" sz="4000" b="1" dirty="0">
                <a:latin typeface="+mj-lt"/>
                <a:ea typeface="+mj-ea"/>
                <a:cs typeface="+mj-cs"/>
              </a:rPr>
              <a:t>Different ethical systems and lifestyles</a:t>
            </a:r>
            <a:endParaRPr lang="en-US" sz="2800" b="1" dirty="0"/>
          </a:p>
        </p:txBody>
      </p:sp>
    </p:spTree>
    <p:extLst>
      <p:ext uri="{BB962C8B-B14F-4D97-AF65-F5344CB8AC3E}">
        <p14:creationId xmlns:p14="http://schemas.microsoft.com/office/powerpoint/2010/main" val="3443041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7DF7E-D1A3-FE4D-AC60-D684ED0C4031}"/>
              </a:ext>
            </a:extLst>
          </p:cNvPr>
          <p:cNvSpPr>
            <a:spLocks noGrp="1"/>
          </p:cNvSpPr>
          <p:nvPr>
            <p:ph type="title"/>
          </p:nvPr>
        </p:nvSpPr>
        <p:spPr/>
        <p:txBody>
          <a:bodyPr>
            <a:normAutofit fontScale="90000"/>
          </a:bodyPr>
          <a:lstStyle/>
          <a:p>
            <a:pPr lvl="0"/>
            <a:r>
              <a:rPr lang="en-US" sz="5400" b="1" dirty="0"/>
              <a:t>III. Common Reasons for Misinterpretation</a:t>
            </a:r>
            <a:endParaRPr lang="en-US" sz="3600" b="1" dirty="0"/>
          </a:p>
        </p:txBody>
      </p:sp>
      <p:sp>
        <p:nvSpPr>
          <p:cNvPr id="3" name="Content Placeholder 2">
            <a:extLst>
              <a:ext uri="{FF2B5EF4-FFF2-40B4-BE49-F238E27FC236}">
                <a16:creationId xmlns:a16="http://schemas.microsoft.com/office/drawing/2014/main" id="{6FBF84CE-D78B-0948-87CE-B85176AED922}"/>
              </a:ext>
            </a:extLst>
          </p:cNvPr>
          <p:cNvSpPr>
            <a:spLocks noGrp="1"/>
          </p:cNvSpPr>
          <p:nvPr>
            <p:ph idx="1"/>
          </p:nvPr>
        </p:nvSpPr>
        <p:spPr>
          <a:xfrm>
            <a:off x="1028699" y="2286000"/>
            <a:ext cx="7862637" cy="4343400"/>
          </a:xfrm>
        </p:spPr>
        <p:txBody>
          <a:bodyPr>
            <a:noAutofit/>
          </a:bodyPr>
          <a:lstStyle/>
          <a:p>
            <a:pPr lvl="0"/>
            <a:r>
              <a:rPr lang="en-US" sz="3600" b="1" dirty="0">
                <a:latin typeface="+mj-lt"/>
                <a:ea typeface="+mj-ea"/>
                <a:cs typeface="+mj-cs"/>
              </a:rPr>
              <a:t>Failing to read</a:t>
            </a:r>
          </a:p>
          <a:p>
            <a:pPr lvl="0"/>
            <a:r>
              <a:rPr lang="en-US" sz="3600" b="1" dirty="0">
                <a:latin typeface="+mj-lt"/>
                <a:ea typeface="+mj-ea"/>
                <a:cs typeface="+mj-cs"/>
              </a:rPr>
              <a:t>Taking a passage out of context </a:t>
            </a:r>
          </a:p>
          <a:p>
            <a:pPr lvl="0"/>
            <a:r>
              <a:rPr lang="en-US" sz="3600" b="1" dirty="0">
                <a:latin typeface="+mj-lt"/>
                <a:ea typeface="+mj-ea"/>
                <a:cs typeface="+mj-cs"/>
              </a:rPr>
              <a:t>Forcing our own understandings</a:t>
            </a:r>
          </a:p>
          <a:p>
            <a:pPr lvl="0"/>
            <a:r>
              <a:rPr lang="en-US" sz="3600" b="1" dirty="0">
                <a:latin typeface="+mj-lt"/>
                <a:ea typeface="+mj-ea"/>
                <a:cs typeface="+mj-cs"/>
              </a:rPr>
              <a:t>Using the Bible for things it was not intended for</a:t>
            </a:r>
          </a:p>
          <a:p>
            <a:pPr lvl="0"/>
            <a:r>
              <a:rPr lang="en-US" sz="3600" b="1" dirty="0">
                <a:latin typeface="+mj-lt"/>
                <a:ea typeface="+mj-ea"/>
                <a:cs typeface="+mj-cs"/>
              </a:rPr>
              <a:t>Neglecting to see the primary purpose</a:t>
            </a:r>
            <a:endParaRPr lang="en-US" sz="2400" b="1" dirty="0"/>
          </a:p>
        </p:txBody>
      </p:sp>
    </p:spTree>
    <p:extLst>
      <p:ext uri="{BB962C8B-B14F-4D97-AF65-F5344CB8AC3E}">
        <p14:creationId xmlns:p14="http://schemas.microsoft.com/office/powerpoint/2010/main" val="117749835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{77D8721E-26B6-FD44-80F8-9D21EA8B8DBF}tf10001072</Template>
  <TotalTime>365</TotalTime>
  <Words>723</Words>
  <Application>Microsoft Macintosh PowerPoint</Application>
  <PresentationFormat>On-screen Show (4:3)</PresentationFormat>
  <Paragraphs>127</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Calibri</vt:lpstr>
      <vt:lpstr>Franklin Gothic Book</vt:lpstr>
      <vt:lpstr>Crop</vt:lpstr>
      <vt:lpstr>Session One</vt:lpstr>
      <vt:lpstr>God communicates to us in many ways. </vt:lpstr>
      <vt:lpstr>PowerPoint Presentation</vt:lpstr>
      <vt:lpstr>I. The Importance of the Bible </vt:lpstr>
      <vt:lpstr>PowerPoint Presentation</vt:lpstr>
      <vt:lpstr>II. Challenges to Interpreting the Bible</vt:lpstr>
      <vt:lpstr>A. The Bible has both unity and diversity</vt:lpstr>
      <vt:lpstr>B. The problem of language: Hebrew, Aramaic, and Greek</vt:lpstr>
      <vt:lpstr>III. Common Reasons for Misinterpretation</vt:lpstr>
      <vt:lpstr>PowerPoint Presentation</vt:lpstr>
      <vt:lpstr>IV. Overcoming the Challenges</vt:lpstr>
      <vt:lpstr>The Shema  Deuteronomy 6:4-9</vt:lpstr>
      <vt:lpstr>PowerPoint Presentation</vt:lpstr>
      <vt:lpstr>B. Some skill level is needed by interpreters:</vt:lpstr>
      <vt:lpstr>V. What does it mean to say the Bible is the highest and final authority?</vt:lpstr>
      <vt:lpstr>VI. What does the Bible claim about itself?</vt:lpstr>
      <vt:lpstr>2 Timothy 3:16-17 </vt:lpstr>
      <vt:lpstr>Hebrews 4:12 </vt:lpstr>
      <vt:lpstr>2 Peter 1:21 </vt:lpstr>
      <vt:lpstr>John 1:1-5, 14</vt:lpstr>
      <vt:lpstr>Romans 15:4 </vt:lpstr>
      <vt:lpstr>Isaiah 40:8</vt:lpstr>
      <vt:lpstr>Jeremiah 23:29</vt:lpstr>
      <vt:lpstr>Psalm 119</vt:lpstr>
      <vt:lpstr>Deuteronomy 4:2</vt:lpstr>
      <vt:lpstr>Luke 8:11</vt:lpstr>
      <vt:lpstr>Joshua 1:8</vt:lpstr>
      <vt:lpstr>Psalm 19:7-11</vt:lpstr>
      <vt:lpstr>2 Peter 1:20</vt:lpstr>
      <vt:lpstr>John 5:39</vt:lpstr>
      <vt:lpstr>John 17:17</vt:lpstr>
      <vt:lpstr>Matthew 5:18 </vt:lpstr>
      <vt:lpstr>Summary of the Big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One</dc:title>
  <dc:creator>Ackerman, David</dc:creator>
  <cp:lastModifiedBy>Ackerman, David</cp:lastModifiedBy>
  <cp:revision>5</cp:revision>
  <dcterms:created xsi:type="dcterms:W3CDTF">2019-06-03T04:05:00Z</dcterms:created>
  <dcterms:modified xsi:type="dcterms:W3CDTF">2019-06-03T10:10:19Z</dcterms:modified>
</cp:coreProperties>
</file>