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6"/>
  </p:notesMasterIdLst>
  <p:sldIdLst>
    <p:sldId id="256" r:id="rId2"/>
    <p:sldId id="275" r:id="rId3"/>
    <p:sldId id="257" r:id="rId4"/>
    <p:sldId id="273" r:id="rId5"/>
    <p:sldId id="274" r:id="rId6"/>
    <p:sldId id="258" r:id="rId7"/>
    <p:sldId id="259" r:id="rId8"/>
    <p:sldId id="278" r:id="rId9"/>
    <p:sldId id="260" r:id="rId10"/>
    <p:sldId id="261" r:id="rId11"/>
    <p:sldId id="262" r:id="rId12"/>
    <p:sldId id="263" r:id="rId13"/>
    <p:sldId id="264" r:id="rId14"/>
    <p:sldId id="265" r:id="rId15"/>
    <p:sldId id="299" r:id="rId16"/>
    <p:sldId id="295" r:id="rId17"/>
    <p:sldId id="296" r:id="rId18"/>
    <p:sldId id="298" r:id="rId19"/>
    <p:sldId id="266" r:id="rId20"/>
    <p:sldId id="267" r:id="rId21"/>
    <p:sldId id="268" r:id="rId22"/>
    <p:sldId id="269" r:id="rId23"/>
    <p:sldId id="270" r:id="rId24"/>
    <p:sldId id="27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4"/>
    <p:restoredTop sz="86376"/>
  </p:normalViewPr>
  <p:slideViewPr>
    <p:cSldViewPr snapToGrid="0" snapToObjects="1">
      <p:cViewPr varScale="1">
        <p:scale>
          <a:sx n="102" d="100"/>
          <a:sy n="102" d="100"/>
        </p:scale>
        <p:origin x="736" y="168"/>
      </p:cViewPr>
      <p:guideLst/>
    </p:cSldViewPr>
  </p:slideViewPr>
  <p:outlineViewPr>
    <p:cViewPr>
      <p:scale>
        <a:sx n="33" d="100"/>
        <a:sy n="33" d="100"/>
      </p:scale>
      <p:origin x="0" y="-14824"/>
    </p:cViewPr>
  </p:outlineViewPr>
  <p:notesTextViewPr>
    <p:cViewPr>
      <p:scale>
        <a:sx n="1" d="1"/>
        <a:sy n="1" d="1"/>
      </p:scale>
      <p:origin x="0" y="0"/>
    </p:cViewPr>
  </p:notesTextViewPr>
  <p:sorterViewPr>
    <p:cViewPr>
      <p:scale>
        <a:sx n="159" d="100"/>
        <a:sy n="15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63E09-92BD-6246-9ACB-CFF9931D7F10}" type="datetimeFigureOut">
              <a:rPr lang="en-US" smtClean="0"/>
              <a:t>8/2/19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627148-ACA4-D945-85CE-515B99894298}" type="slidenum">
              <a:rPr lang="en-US" smtClean="0"/>
              <a:t>‹#›</a:t>
            </a:fld>
            <a:endParaRPr lang="en-US"/>
          </a:p>
        </p:txBody>
      </p:sp>
    </p:spTree>
    <p:extLst>
      <p:ext uri="{BB962C8B-B14F-4D97-AF65-F5344CB8AC3E}">
        <p14:creationId xmlns:p14="http://schemas.microsoft.com/office/powerpoint/2010/main" val="2062268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a:t>
            </a:fld>
            <a:endParaRPr lang="en-US"/>
          </a:p>
        </p:txBody>
      </p:sp>
    </p:spTree>
    <p:extLst>
      <p:ext uri="{BB962C8B-B14F-4D97-AF65-F5344CB8AC3E}">
        <p14:creationId xmlns:p14="http://schemas.microsoft.com/office/powerpoint/2010/main" val="2701270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10</a:t>
            </a:fld>
            <a:endParaRPr lang="en-US"/>
          </a:p>
        </p:txBody>
      </p:sp>
    </p:spTree>
    <p:extLst>
      <p:ext uri="{BB962C8B-B14F-4D97-AF65-F5344CB8AC3E}">
        <p14:creationId xmlns:p14="http://schemas.microsoft.com/office/powerpoint/2010/main" val="169152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11</a:t>
            </a:fld>
            <a:endParaRPr lang="en-US"/>
          </a:p>
        </p:txBody>
      </p:sp>
    </p:spTree>
    <p:extLst>
      <p:ext uri="{BB962C8B-B14F-4D97-AF65-F5344CB8AC3E}">
        <p14:creationId xmlns:p14="http://schemas.microsoft.com/office/powerpoint/2010/main" val="842545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12</a:t>
            </a:fld>
            <a:endParaRPr lang="en-US"/>
          </a:p>
        </p:txBody>
      </p:sp>
    </p:spTree>
    <p:extLst>
      <p:ext uri="{BB962C8B-B14F-4D97-AF65-F5344CB8AC3E}">
        <p14:creationId xmlns:p14="http://schemas.microsoft.com/office/powerpoint/2010/main" val="1432734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13</a:t>
            </a:fld>
            <a:endParaRPr lang="en-US"/>
          </a:p>
        </p:txBody>
      </p:sp>
    </p:spTree>
    <p:extLst>
      <p:ext uri="{BB962C8B-B14F-4D97-AF65-F5344CB8AC3E}">
        <p14:creationId xmlns:p14="http://schemas.microsoft.com/office/powerpoint/2010/main" val="4225267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14</a:t>
            </a:fld>
            <a:endParaRPr lang="en-US"/>
          </a:p>
        </p:txBody>
      </p:sp>
    </p:spTree>
    <p:extLst>
      <p:ext uri="{BB962C8B-B14F-4D97-AF65-F5344CB8AC3E}">
        <p14:creationId xmlns:p14="http://schemas.microsoft.com/office/powerpoint/2010/main" val="2339422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15</a:t>
            </a:fld>
            <a:endParaRPr lang="en-US"/>
          </a:p>
        </p:txBody>
      </p:sp>
    </p:spTree>
    <p:extLst>
      <p:ext uri="{BB962C8B-B14F-4D97-AF65-F5344CB8AC3E}">
        <p14:creationId xmlns:p14="http://schemas.microsoft.com/office/powerpoint/2010/main" val="2935986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16</a:t>
            </a:fld>
            <a:endParaRPr lang="en-US"/>
          </a:p>
        </p:txBody>
      </p:sp>
    </p:spTree>
    <p:extLst>
      <p:ext uri="{BB962C8B-B14F-4D97-AF65-F5344CB8AC3E}">
        <p14:creationId xmlns:p14="http://schemas.microsoft.com/office/powerpoint/2010/main" val="189855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17</a:t>
            </a:fld>
            <a:endParaRPr lang="en-US"/>
          </a:p>
        </p:txBody>
      </p:sp>
    </p:spTree>
    <p:extLst>
      <p:ext uri="{BB962C8B-B14F-4D97-AF65-F5344CB8AC3E}">
        <p14:creationId xmlns:p14="http://schemas.microsoft.com/office/powerpoint/2010/main" val="2902888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18</a:t>
            </a:fld>
            <a:endParaRPr lang="en-US"/>
          </a:p>
        </p:txBody>
      </p:sp>
    </p:spTree>
    <p:extLst>
      <p:ext uri="{BB962C8B-B14F-4D97-AF65-F5344CB8AC3E}">
        <p14:creationId xmlns:p14="http://schemas.microsoft.com/office/powerpoint/2010/main" val="4276309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19</a:t>
            </a:fld>
            <a:endParaRPr lang="en-US"/>
          </a:p>
        </p:txBody>
      </p:sp>
    </p:spTree>
    <p:extLst>
      <p:ext uri="{BB962C8B-B14F-4D97-AF65-F5344CB8AC3E}">
        <p14:creationId xmlns:p14="http://schemas.microsoft.com/office/powerpoint/2010/main" val="229587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2</a:t>
            </a:fld>
            <a:endParaRPr lang="en-US"/>
          </a:p>
        </p:txBody>
      </p:sp>
    </p:spTree>
    <p:extLst>
      <p:ext uri="{BB962C8B-B14F-4D97-AF65-F5344CB8AC3E}">
        <p14:creationId xmlns:p14="http://schemas.microsoft.com/office/powerpoint/2010/main" val="953822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20</a:t>
            </a:fld>
            <a:endParaRPr lang="en-US"/>
          </a:p>
        </p:txBody>
      </p:sp>
    </p:spTree>
    <p:extLst>
      <p:ext uri="{BB962C8B-B14F-4D97-AF65-F5344CB8AC3E}">
        <p14:creationId xmlns:p14="http://schemas.microsoft.com/office/powerpoint/2010/main" val="565631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21</a:t>
            </a:fld>
            <a:endParaRPr lang="en-US"/>
          </a:p>
        </p:txBody>
      </p:sp>
    </p:spTree>
    <p:extLst>
      <p:ext uri="{BB962C8B-B14F-4D97-AF65-F5344CB8AC3E}">
        <p14:creationId xmlns:p14="http://schemas.microsoft.com/office/powerpoint/2010/main" val="293296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22</a:t>
            </a:fld>
            <a:endParaRPr lang="en-US"/>
          </a:p>
        </p:txBody>
      </p:sp>
    </p:spTree>
    <p:extLst>
      <p:ext uri="{BB962C8B-B14F-4D97-AF65-F5344CB8AC3E}">
        <p14:creationId xmlns:p14="http://schemas.microsoft.com/office/powerpoint/2010/main" val="66102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23</a:t>
            </a:fld>
            <a:endParaRPr lang="en-US"/>
          </a:p>
        </p:txBody>
      </p:sp>
    </p:spTree>
    <p:extLst>
      <p:ext uri="{BB962C8B-B14F-4D97-AF65-F5344CB8AC3E}">
        <p14:creationId xmlns:p14="http://schemas.microsoft.com/office/powerpoint/2010/main" val="126708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24</a:t>
            </a:fld>
            <a:endParaRPr lang="en-US"/>
          </a:p>
        </p:txBody>
      </p:sp>
    </p:spTree>
    <p:extLst>
      <p:ext uri="{BB962C8B-B14F-4D97-AF65-F5344CB8AC3E}">
        <p14:creationId xmlns:p14="http://schemas.microsoft.com/office/powerpoint/2010/main" val="395754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3</a:t>
            </a:fld>
            <a:endParaRPr lang="en-US"/>
          </a:p>
        </p:txBody>
      </p:sp>
    </p:spTree>
    <p:extLst>
      <p:ext uri="{BB962C8B-B14F-4D97-AF65-F5344CB8AC3E}">
        <p14:creationId xmlns:p14="http://schemas.microsoft.com/office/powerpoint/2010/main" val="2008196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4</a:t>
            </a:fld>
            <a:endParaRPr lang="en-US"/>
          </a:p>
        </p:txBody>
      </p:sp>
    </p:spTree>
    <p:extLst>
      <p:ext uri="{BB962C8B-B14F-4D97-AF65-F5344CB8AC3E}">
        <p14:creationId xmlns:p14="http://schemas.microsoft.com/office/powerpoint/2010/main" val="601865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5</a:t>
            </a:fld>
            <a:endParaRPr lang="en-US"/>
          </a:p>
        </p:txBody>
      </p:sp>
    </p:spTree>
    <p:extLst>
      <p:ext uri="{BB962C8B-B14F-4D97-AF65-F5344CB8AC3E}">
        <p14:creationId xmlns:p14="http://schemas.microsoft.com/office/powerpoint/2010/main" val="92234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6</a:t>
            </a:fld>
            <a:endParaRPr lang="en-US"/>
          </a:p>
        </p:txBody>
      </p:sp>
    </p:spTree>
    <p:extLst>
      <p:ext uri="{BB962C8B-B14F-4D97-AF65-F5344CB8AC3E}">
        <p14:creationId xmlns:p14="http://schemas.microsoft.com/office/powerpoint/2010/main" val="2403668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7</a:t>
            </a:fld>
            <a:endParaRPr lang="en-US"/>
          </a:p>
        </p:txBody>
      </p:sp>
    </p:spTree>
    <p:extLst>
      <p:ext uri="{BB962C8B-B14F-4D97-AF65-F5344CB8AC3E}">
        <p14:creationId xmlns:p14="http://schemas.microsoft.com/office/powerpoint/2010/main" val="300139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8</a:t>
            </a:fld>
            <a:endParaRPr lang="en-US"/>
          </a:p>
        </p:txBody>
      </p:sp>
    </p:spTree>
    <p:extLst>
      <p:ext uri="{BB962C8B-B14F-4D97-AF65-F5344CB8AC3E}">
        <p14:creationId xmlns:p14="http://schemas.microsoft.com/office/powerpoint/2010/main" val="797685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627148-ACA4-D945-85CE-515B99894298}" type="slidenum">
              <a:rPr lang="en-US" smtClean="0"/>
              <a:t>9</a:t>
            </a:fld>
            <a:endParaRPr lang="en-US"/>
          </a:p>
        </p:txBody>
      </p:sp>
    </p:spTree>
    <p:extLst>
      <p:ext uri="{BB962C8B-B14F-4D97-AF65-F5344CB8AC3E}">
        <p14:creationId xmlns:p14="http://schemas.microsoft.com/office/powerpoint/2010/main" val="173438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263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885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890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719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572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885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8/2/19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460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268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391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017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474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8/2/19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606930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71C8-7410-3F4E-89BA-1CABA8F9D859}"/>
              </a:ext>
            </a:extLst>
          </p:cNvPr>
          <p:cNvSpPr>
            <a:spLocks noGrp="1"/>
          </p:cNvSpPr>
          <p:nvPr>
            <p:ph type="ctrTitle"/>
          </p:nvPr>
        </p:nvSpPr>
        <p:spPr/>
        <p:txBody>
          <a:bodyPr>
            <a:normAutofit/>
          </a:bodyPr>
          <a:lstStyle/>
          <a:p>
            <a:pPr algn="ctr">
              <a:spcBef>
                <a:spcPts val="0"/>
              </a:spcBef>
            </a:pPr>
            <a:r>
              <a:rPr lang="en-US" dirty="0"/>
              <a:t>Session 3</a:t>
            </a:r>
          </a:p>
        </p:txBody>
      </p:sp>
      <p:sp>
        <p:nvSpPr>
          <p:cNvPr id="3" name="Subtitle 2">
            <a:extLst>
              <a:ext uri="{FF2B5EF4-FFF2-40B4-BE49-F238E27FC236}">
                <a16:creationId xmlns:a16="http://schemas.microsoft.com/office/drawing/2014/main" id="{EAFFA7D6-7B00-3A44-BDBC-79257690CD6F}"/>
              </a:ext>
            </a:extLst>
          </p:cNvPr>
          <p:cNvSpPr>
            <a:spLocks noGrp="1"/>
          </p:cNvSpPr>
          <p:nvPr>
            <p:ph type="subTitle" idx="1"/>
          </p:nvPr>
        </p:nvSpPr>
        <p:spPr>
          <a:xfrm>
            <a:off x="1453021" y="977032"/>
            <a:ext cx="5953664" cy="1160136"/>
          </a:xfrm>
        </p:spPr>
        <p:txBody>
          <a:bodyPr>
            <a:normAutofit/>
          </a:bodyPr>
          <a:lstStyle/>
          <a:p>
            <a:pPr lvl="0"/>
            <a:r>
              <a:rPr lang="en-US" sz="4800" dirty="0"/>
              <a:t>How We Got the Bible</a:t>
            </a:r>
          </a:p>
        </p:txBody>
      </p:sp>
    </p:spTree>
    <p:extLst>
      <p:ext uri="{BB962C8B-B14F-4D97-AF65-F5344CB8AC3E}">
        <p14:creationId xmlns:p14="http://schemas.microsoft.com/office/powerpoint/2010/main" val="99863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26E94-D077-3143-96EE-A2795D414686}"/>
              </a:ext>
            </a:extLst>
          </p:cNvPr>
          <p:cNvSpPr>
            <a:spLocks noGrp="1"/>
          </p:cNvSpPr>
          <p:nvPr>
            <p:ph type="title"/>
          </p:nvPr>
        </p:nvSpPr>
        <p:spPr/>
        <p:txBody>
          <a:bodyPr>
            <a:normAutofit/>
          </a:bodyPr>
          <a:lstStyle/>
          <a:p>
            <a:pPr>
              <a:spcBef>
                <a:spcPts val="0"/>
              </a:spcBef>
              <a:tabLst>
                <a:tab pos="0" algn="l"/>
                <a:tab pos="342900" algn="l"/>
                <a:tab pos="1028700" algn="l"/>
                <a:tab pos="1371600" algn="l"/>
                <a:tab pos="1714500" algn="l"/>
                <a:tab pos="2057400" algn="l"/>
                <a:tab pos="2400300" algn="l"/>
                <a:tab pos="2743200" algn="l"/>
                <a:tab pos="3086100" algn="l"/>
                <a:tab pos="3429000" algn="l"/>
              </a:tabLst>
            </a:pPr>
            <a:r>
              <a:rPr lang="en-US" dirty="0"/>
              <a:t>C. Apocrypha</a:t>
            </a:r>
          </a:p>
        </p:txBody>
      </p:sp>
      <p:sp>
        <p:nvSpPr>
          <p:cNvPr id="3" name="Content Placeholder 2">
            <a:extLst>
              <a:ext uri="{FF2B5EF4-FFF2-40B4-BE49-F238E27FC236}">
                <a16:creationId xmlns:a16="http://schemas.microsoft.com/office/drawing/2014/main" id="{7EEA78BD-E3D3-AA4E-A96E-7DC48EED022E}"/>
              </a:ext>
            </a:extLst>
          </p:cNvPr>
          <p:cNvSpPr>
            <a:spLocks noGrp="1"/>
          </p:cNvSpPr>
          <p:nvPr>
            <p:ph idx="1"/>
          </p:nvPr>
        </p:nvSpPr>
        <p:spPr>
          <a:xfrm>
            <a:off x="353076" y="1550052"/>
            <a:ext cx="8790923" cy="4942822"/>
          </a:xfrm>
        </p:spPr>
        <p:txBody>
          <a:bodyPr>
            <a:normAutofit/>
          </a:bodyPr>
          <a:lstStyle/>
          <a:p>
            <a:pPr lvl="0"/>
            <a:r>
              <a:rPr lang="en-US" dirty="0"/>
              <a:t>“hidden” or “concealed”</a:t>
            </a:r>
          </a:p>
          <a:p>
            <a:pPr marL="460375" lvl="0" indent="0">
              <a:buNone/>
            </a:pPr>
            <a:r>
              <a:rPr lang="en-US" dirty="0"/>
              <a:t>1 Esdras</a:t>
            </a:r>
          </a:p>
          <a:p>
            <a:pPr marL="460375" indent="0">
              <a:spcBef>
                <a:spcPts val="0"/>
              </a:spcBef>
              <a:spcAft>
                <a:spcPts val="0"/>
              </a:spcAft>
              <a:buNone/>
            </a:pPr>
            <a:r>
              <a:rPr lang="en-US" dirty="0"/>
              <a:t>Judith</a:t>
            </a:r>
          </a:p>
          <a:p>
            <a:pPr marL="460375" indent="0">
              <a:spcBef>
                <a:spcPts val="0"/>
              </a:spcBef>
              <a:spcAft>
                <a:spcPts val="0"/>
              </a:spcAft>
              <a:buNone/>
            </a:pPr>
            <a:r>
              <a:rPr lang="en-US" dirty="0"/>
              <a:t>Tobit</a:t>
            </a:r>
          </a:p>
          <a:p>
            <a:pPr marL="460375" indent="0">
              <a:spcBef>
                <a:spcPts val="0"/>
              </a:spcBef>
              <a:spcAft>
                <a:spcPts val="0"/>
              </a:spcAft>
              <a:buNone/>
            </a:pPr>
            <a:r>
              <a:rPr lang="en-US" dirty="0"/>
              <a:t>1 Maccabees</a:t>
            </a:r>
          </a:p>
          <a:p>
            <a:pPr marL="460375" indent="0">
              <a:spcBef>
                <a:spcPts val="0"/>
              </a:spcBef>
              <a:spcAft>
                <a:spcPts val="0"/>
              </a:spcAft>
              <a:buNone/>
            </a:pPr>
            <a:r>
              <a:rPr lang="en-US" dirty="0"/>
              <a:t>2 Maccabees</a:t>
            </a:r>
          </a:p>
          <a:p>
            <a:pPr marL="460375" indent="0">
              <a:spcBef>
                <a:spcPts val="0"/>
              </a:spcBef>
              <a:spcAft>
                <a:spcPts val="0"/>
              </a:spcAft>
              <a:buNone/>
            </a:pPr>
            <a:r>
              <a:rPr lang="en-US" dirty="0"/>
              <a:t>3 Maccabees</a:t>
            </a:r>
          </a:p>
          <a:p>
            <a:pPr marL="460375" indent="0">
              <a:spcBef>
                <a:spcPts val="0"/>
              </a:spcBef>
              <a:spcAft>
                <a:spcPts val="0"/>
              </a:spcAft>
              <a:buNone/>
            </a:pPr>
            <a:r>
              <a:rPr lang="en-US" dirty="0"/>
              <a:t>4 Maccabees</a:t>
            </a:r>
          </a:p>
          <a:p>
            <a:pPr marL="460375" indent="0">
              <a:spcBef>
                <a:spcPts val="0"/>
              </a:spcBef>
              <a:spcAft>
                <a:spcPts val="0"/>
              </a:spcAft>
              <a:buNone/>
            </a:pPr>
            <a:r>
              <a:rPr lang="en-US" dirty="0"/>
              <a:t>Wisdom of Solomon</a:t>
            </a:r>
          </a:p>
          <a:p>
            <a:pPr marL="460375" indent="0">
              <a:spcBef>
                <a:spcPts val="0"/>
              </a:spcBef>
              <a:spcAft>
                <a:spcPts val="0"/>
              </a:spcAft>
              <a:buNone/>
            </a:pPr>
            <a:r>
              <a:rPr lang="en-US" dirty="0"/>
              <a:t>Wisdom of Sirach (Ecclesiasticus)</a:t>
            </a:r>
          </a:p>
          <a:p>
            <a:pPr marL="460375" indent="0">
              <a:spcBef>
                <a:spcPts val="0"/>
              </a:spcBef>
              <a:spcAft>
                <a:spcPts val="0"/>
              </a:spcAft>
              <a:buNone/>
            </a:pPr>
            <a:r>
              <a:rPr lang="en-US" dirty="0"/>
              <a:t>Baruch</a:t>
            </a:r>
          </a:p>
          <a:p>
            <a:pPr marL="460375" indent="0">
              <a:spcBef>
                <a:spcPts val="0"/>
              </a:spcBef>
              <a:spcAft>
                <a:spcPts val="0"/>
              </a:spcAft>
              <a:buNone/>
            </a:pPr>
            <a:r>
              <a:rPr lang="en-US" dirty="0"/>
              <a:t>Letter of Jeremiah</a:t>
            </a:r>
          </a:p>
        </p:txBody>
      </p:sp>
    </p:spTree>
    <p:extLst>
      <p:ext uri="{BB962C8B-B14F-4D97-AF65-F5344CB8AC3E}">
        <p14:creationId xmlns:p14="http://schemas.microsoft.com/office/powerpoint/2010/main" val="237423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7BBF-2B2F-E847-97EC-8D9FA3CBEB91}"/>
              </a:ext>
            </a:extLst>
          </p:cNvPr>
          <p:cNvSpPr>
            <a:spLocks noGrp="1"/>
          </p:cNvSpPr>
          <p:nvPr>
            <p:ph type="title"/>
          </p:nvPr>
        </p:nvSpPr>
        <p:spPr/>
        <p:txBody>
          <a:bodyPr>
            <a:normAutofit/>
          </a:bodyPr>
          <a:lstStyle/>
          <a:p>
            <a:pPr>
              <a:spcBef>
                <a:spcPts val="0"/>
              </a:spcBef>
              <a:tabLst>
                <a:tab pos="-794861" algn="l"/>
                <a:tab pos="-342900" algn="l"/>
                <a:tab pos="0" algn="l"/>
                <a:tab pos="342900" algn="l"/>
                <a:tab pos="685800" algn="l"/>
                <a:tab pos="1028700" algn="l"/>
                <a:tab pos="1371600" algn="l"/>
                <a:tab pos="1714500" algn="l"/>
                <a:tab pos="2057400" algn="l"/>
                <a:tab pos="2400300" algn="l"/>
                <a:tab pos="2743200" algn="l"/>
                <a:tab pos="3086100" algn="l"/>
                <a:tab pos="3429000" algn="l"/>
              </a:tabLst>
            </a:pPr>
            <a:r>
              <a:rPr lang="en-US" dirty="0"/>
              <a:t>D. Christian Canonization of the OT</a:t>
            </a:r>
          </a:p>
        </p:txBody>
      </p:sp>
      <p:sp>
        <p:nvSpPr>
          <p:cNvPr id="3" name="Content Placeholder 2">
            <a:extLst>
              <a:ext uri="{FF2B5EF4-FFF2-40B4-BE49-F238E27FC236}">
                <a16:creationId xmlns:a16="http://schemas.microsoft.com/office/drawing/2014/main" id="{C0CB61D2-6837-3C40-BA02-08107E250905}"/>
              </a:ext>
            </a:extLst>
          </p:cNvPr>
          <p:cNvSpPr>
            <a:spLocks noGrp="1"/>
          </p:cNvSpPr>
          <p:nvPr>
            <p:ph idx="1"/>
          </p:nvPr>
        </p:nvSpPr>
        <p:spPr/>
        <p:txBody>
          <a:bodyPr/>
          <a:lstStyle/>
          <a:p>
            <a:pPr marL="257175" indent="-257175">
              <a:spcBef>
                <a:spcPts val="0"/>
              </a:spcBef>
              <a:spcAft>
                <a:spcPts val="0"/>
              </a:spcAft>
              <a:buFont typeface="+mj-lt"/>
              <a:buAutoNum type="arabicPeriod"/>
              <a:tabLst>
                <a:tab pos="-794861" algn="l"/>
                <a:tab pos="-342900" algn="l"/>
                <a:tab pos="0" algn="l"/>
                <a:tab pos="342900" algn="l"/>
                <a:tab pos="1028700" algn="l"/>
                <a:tab pos="1371600" algn="l"/>
                <a:tab pos="1714500" algn="l"/>
                <a:tab pos="2057400" algn="l"/>
                <a:tab pos="2400300" algn="l"/>
                <a:tab pos="2743200" algn="l"/>
                <a:tab pos="3086100" algn="l"/>
                <a:tab pos="3429000" algn="l"/>
              </a:tabLst>
            </a:pPr>
            <a:r>
              <a:rPr lang="en-US" dirty="0"/>
              <a:t>Early Years</a:t>
            </a:r>
          </a:p>
          <a:p>
            <a:pPr marL="2228850" lvl="6" indent="-171450">
              <a:spcBef>
                <a:spcPts val="0"/>
              </a:spcBef>
              <a:spcAft>
                <a:spcPts val="0"/>
              </a:spcAft>
              <a:buFont typeface="+mj-lt"/>
              <a:buAutoNum type="alphaLcPeriod"/>
              <a:tabLst>
                <a:tab pos="211931" algn="l"/>
                <a:tab pos="341948" algn="l"/>
                <a:tab pos="685800" algn="l"/>
                <a:tab pos="1027748" algn="l"/>
                <a:tab pos="1370648" algn="l"/>
                <a:tab pos="1713548" algn="l"/>
                <a:tab pos="2056448" algn="l"/>
                <a:tab pos="2399348" algn="l"/>
                <a:tab pos="2742248" algn="l"/>
                <a:tab pos="3085148" algn="l"/>
                <a:tab pos="3428048" algn="l"/>
              </a:tabLst>
            </a:pPr>
            <a:r>
              <a:rPr lang="en-US" dirty="0" err="1"/>
              <a:t>Melito</a:t>
            </a:r>
            <a:r>
              <a:rPr lang="en-US" dirty="0"/>
              <a:t> of Sardis (AD 170) Paschal Homily</a:t>
            </a:r>
          </a:p>
          <a:p>
            <a:pPr marL="2228850" lvl="6" indent="-171450">
              <a:spcBef>
                <a:spcPts val="0"/>
              </a:spcBef>
              <a:spcAft>
                <a:spcPts val="0"/>
              </a:spcAft>
              <a:buFont typeface="+mj-lt"/>
              <a:buAutoNum type="alphaLcPeriod"/>
              <a:tabLst>
                <a:tab pos="211931" algn="l"/>
                <a:tab pos="341948" algn="l"/>
                <a:tab pos="685800" algn="l"/>
                <a:tab pos="1027748" algn="l"/>
                <a:tab pos="1370648" algn="l"/>
                <a:tab pos="1713548" algn="l"/>
                <a:tab pos="2056448" algn="l"/>
                <a:tab pos="2399348" algn="l"/>
                <a:tab pos="2742248" algn="l"/>
                <a:tab pos="3085148" algn="l"/>
                <a:tab pos="3428048" algn="l"/>
              </a:tabLst>
            </a:pPr>
            <a:r>
              <a:rPr lang="en-US" dirty="0"/>
              <a:t>Origen (185-254) Hexapla</a:t>
            </a:r>
          </a:p>
          <a:p>
            <a:pPr marL="2228850" lvl="6" indent="-171450">
              <a:spcBef>
                <a:spcPts val="0"/>
              </a:spcBef>
              <a:spcAft>
                <a:spcPts val="0"/>
              </a:spcAft>
              <a:buFont typeface="+mj-lt"/>
              <a:buAutoNum type="alphaLcPeriod"/>
              <a:tabLst>
                <a:tab pos="211931" algn="l"/>
                <a:tab pos="341948" algn="l"/>
                <a:tab pos="685800" algn="l"/>
                <a:tab pos="1027748" algn="l"/>
                <a:tab pos="1370648" algn="l"/>
                <a:tab pos="1713548" algn="l"/>
                <a:tab pos="2056448" algn="l"/>
                <a:tab pos="2399348" algn="l"/>
                <a:tab pos="2742248" algn="l"/>
                <a:tab pos="3085148" algn="l"/>
                <a:tab pos="3428048" algn="l"/>
              </a:tabLst>
            </a:pPr>
            <a:r>
              <a:rPr lang="en-US" dirty="0"/>
              <a:t>Jerome (347-420) Latin Vulgate</a:t>
            </a:r>
          </a:p>
          <a:p>
            <a:pPr marL="2228850" lvl="6" indent="-171450">
              <a:spcBef>
                <a:spcPts val="0"/>
              </a:spcBef>
              <a:spcAft>
                <a:spcPts val="0"/>
              </a:spcAft>
              <a:buFont typeface="+mj-lt"/>
              <a:buAutoNum type="alphaLcPeriod"/>
              <a:tabLst>
                <a:tab pos="211931" algn="l"/>
                <a:tab pos="341948" algn="l"/>
                <a:tab pos="685800" algn="l"/>
                <a:tab pos="1027748" algn="l"/>
                <a:tab pos="1370648" algn="l"/>
                <a:tab pos="1713548" algn="l"/>
                <a:tab pos="2056448" algn="l"/>
                <a:tab pos="2399348" algn="l"/>
                <a:tab pos="2742248" algn="l"/>
                <a:tab pos="3085148" algn="l"/>
                <a:tab pos="3428048" algn="l"/>
              </a:tabLst>
            </a:pPr>
            <a:r>
              <a:rPr lang="en-US" dirty="0"/>
              <a:t>Augustine (354-430)</a:t>
            </a:r>
          </a:p>
        </p:txBody>
      </p:sp>
    </p:spTree>
    <p:extLst>
      <p:ext uri="{BB962C8B-B14F-4D97-AF65-F5344CB8AC3E}">
        <p14:creationId xmlns:p14="http://schemas.microsoft.com/office/powerpoint/2010/main" val="162915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A4D68-217B-B64F-A905-8F5D46F25A31}"/>
              </a:ext>
            </a:extLst>
          </p:cNvPr>
          <p:cNvSpPr>
            <a:spLocks noGrp="1"/>
          </p:cNvSpPr>
          <p:nvPr>
            <p:ph type="title"/>
          </p:nvPr>
        </p:nvSpPr>
        <p:spPr>
          <a:xfrm>
            <a:off x="628650" y="0"/>
            <a:ext cx="7886700" cy="1253331"/>
          </a:xfrm>
        </p:spPr>
        <p:txBody>
          <a:bodyPr>
            <a:normAutofit/>
          </a:bodyPr>
          <a:lstStyle/>
          <a:p>
            <a:pPr marL="257175" indent="-257175">
              <a:spcBef>
                <a:spcPts val="0"/>
              </a:spcBef>
              <a:buFont typeface="+mj-lt"/>
              <a:buAutoNum type="arabicPeriod"/>
              <a:tabLst>
                <a:tab pos="-1007269" algn="l"/>
                <a:tab pos="-342900" algn="l"/>
                <a:tab pos="0" algn="l"/>
                <a:tab pos="342900" algn="l"/>
                <a:tab pos="1028700" algn="l"/>
                <a:tab pos="1371600" algn="l"/>
                <a:tab pos="1714500" algn="l"/>
                <a:tab pos="2057400" algn="l"/>
                <a:tab pos="2400300" algn="l"/>
                <a:tab pos="2743200" algn="l"/>
                <a:tab pos="3086100" algn="l"/>
                <a:tab pos="3429000" algn="l"/>
              </a:tabLst>
            </a:pPr>
            <a:r>
              <a:rPr lang="en-US" dirty="0"/>
              <a:t>Protestant Reformation</a:t>
            </a:r>
          </a:p>
        </p:txBody>
      </p:sp>
      <p:sp>
        <p:nvSpPr>
          <p:cNvPr id="3" name="Content Placeholder 2">
            <a:extLst>
              <a:ext uri="{FF2B5EF4-FFF2-40B4-BE49-F238E27FC236}">
                <a16:creationId xmlns:a16="http://schemas.microsoft.com/office/drawing/2014/main" id="{65EF3F98-6F9F-9541-9F56-FDD85452DA06}"/>
              </a:ext>
            </a:extLst>
          </p:cNvPr>
          <p:cNvSpPr>
            <a:spLocks noGrp="1"/>
          </p:cNvSpPr>
          <p:nvPr>
            <p:ph idx="1"/>
          </p:nvPr>
        </p:nvSpPr>
        <p:spPr>
          <a:xfrm>
            <a:off x="165186" y="1253330"/>
            <a:ext cx="8828501" cy="5239543"/>
          </a:xfrm>
        </p:spPr>
        <p:txBody>
          <a:bodyPr>
            <a:normAutofit lnSpcReduction="10000"/>
          </a:bodyPr>
          <a:lstStyle/>
          <a:p>
            <a:pPr>
              <a:spcBef>
                <a:spcPts val="0"/>
              </a:spcBef>
              <a:spcAft>
                <a:spcPts val="0"/>
              </a:spcAft>
            </a:pPr>
            <a:r>
              <a:rPr lang="en-US" sz="3600" dirty="0"/>
              <a:t>Martin Luther sola scriptura “Scripture alone”: Scripture and not the church forms the basis of faith and doctrine</a:t>
            </a:r>
          </a:p>
          <a:p>
            <a:pPr>
              <a:spcBef>
                <a:spcPts val="0"/>
              </a:spcBef>
              <a:spcAft>
                <a:spcPts val="0"/>
              </a:spcAft>
            </a:pPr>
            <a:r>
              <a:rPr lang="en-US" sz="3600" dirty="0"/>
              <a:t>What is Scripture?</a:t>
            </a:r>
          </a:p>
          <a:p>
            <a:pPr lvl="1">
              <a:spcBef>
                <a:spcPts val="0"/>
              </a:spcBef>
            </a:pPr>
            <a:r>
              <a:rPr lang="en-US" sz="3200" dirty="0"/>
              <a:t>Protestants: Apocrypha as appendix and then dropped out</a:t>
            </a:r>
          </a:p>
          <a:p>
            <a:pPr lvl="1">
              <a:spcBef>
                <a:spcPts val="0"/>
              </a:spcBef>
            </a:pPr>
            <a:r>
              <a:rPr lang="en-US" sz="3200" dirty="0"/>
              <a:t>Catholic Council of Trent 1545-46 kept Apocrypha</a:t>
            </a:r>
          </a:p>
          <a:p>
            <a:pPr>
              <a:spcBef>
                <a:spcPts val="0"/>
              </a:spcBef>
              <a:spcAft>
                <a:spcPts val="0"/>
              </a:spcAft>
            </a:pPr>
            <a:r>
              <a:rPr lang="en-US" sz="3600" dirty="0"/>
              <a:t>Transition to 39 books</a:t>
            </a:r>
          </a:p>
          <a:p>
            <a:pPr>
              <a:spcBef>
                <a:spcPts val="0"/>
              </a:spcBef>
              <a:spcAft>
                <a:spcPts val="0"/>
              </a:spcAft>
            </a:pPr>
            <a:r>
              <a:rPr lang="en-US" sz="3600" dirty="0"/>
              <a:t>Apocrypha rejected by Westminster Assembly of 1647 </a:t>
            </a:r>
          </a:p>
          <a:p>
            <a:pPr>
              <a:spcBef>
                <a:spcPts val="0"/>
              </a:spcBef>
              <a:spcAft>
                <a:spcPts val="0"/>
              </a:spcAft>
            </a:pPr>
            <a:r>
              <a:rPr lang="en-US" sz="3600" dirty="0"/>
              <a:t>Today no universal agreement </a:t>
            </a:r>
          </a:p>
        </p:txBody>
      </p:sp>
    </p:spTree>
    <p:extLst>
      <p:ext uri="{BB962C8B-B14F-4D97-AF65-F5344CB8AC3E}">
        <p14:creationId xmlns:p14="http://schemas.microsoft.com/office/powerpoint/2010/main" val="3382486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C0349-A866-1943-9AB8-976F42EF1691}"/>
              </a:ext>
            </a:extLst>
          </p:cNvPr>
          <p:cNvSpPr>
            <a:spLocks noGrp="1"/>
          </p:cNvSpPr>
          <p:nvPr>
            <p:ph type="title"/>
          </p:nvPr>
        </p:nvSpPr>
        <p:spPr/>
        <p:txBody>
          <a:bodyPr>
            <a:normAutofit/>
          </a:bodyPr>
          <a:lstStyle/>
          <a:p>
            <a:pPr>
              <a:spcBef>
                <a:spcPts val="0"/>
              </a:spcBef>
              <a:tabLst>
                <a:tab pos="-171450" algn="l"/>
                <a:tab pos="171450" algn="l"/>
                <a:tab pos="514350" algn="l"/>
                <a:tab pos="857250" algn="l"/>
                <a:tab pos="1200150" algn="l"/>
                <a:tab pos="1543050" algn="l"/>
                <a:tab pos="1885950" algn="l"/>
                <a:tab pos="2228850" algn="l"/>
                <a:tab pos="2571750" algn="l"/>
                <a:tab pos="2914650" algn="l"/>
                <a:tab pos="3257550" algn="l"/>
              </a:tabLst>
            </a:pPr>
            <a:r>
              <a:rPr lang="en-US" b="1" i="1" dirty="0"/>
              <a:t>Why only 39 books?</a:t>
            </a:r>
          </a:p>
        </p:txBody>
      </p:sp>
      <p:sp>
        <p:nvSpPr>
          <p:cNvPr id="3" name="Content Placeholder 2">
            <a:extLst>
              <a:ext uri="{FF2B5EF4-FFF2-40B4-BE49-F238E27FC236}">
                <a16:creationId xmlns:a16="http://schemas.microsoft.com/office/drawing/2014/main" id="{58394BF4-BE8E-3144-9C08-CF649052224D}"/>
              </a:ext>
            </a:extLst>
          </p:cNvPr>
          <p:cNvSpPr>
            <a:spLocks noGrp="1"/>
          </p:cNvSpPr>
          <p:nvPr>
            <p:ph idx="1"/>
          </p:nvPr>
        </p:nvSpPr>
        <p:spPr>
          <a:xfrm>
            <a:off x="363255" y="1825625"/>
            <a:ext cx="8152095" cy="4351338"/>
          </a:xfrm>
        </p:spPr>
        <p:txBody>
          <a:bodyPr>
            <a:normAutofit lnSpcReduction="10000"/>
          </a:bodyPr>
          <a:lstStyle/>
          <a:p>
            <a:pPr marL="285750" indent="-261938">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Lst>
            </a:pPr>
            <a:r>
              <a:rPr lang="en-US" sz="3600" dirty="0"/>
              <a:t>They are undisputed</a:t>
            </a:r>
          </a:p>
          <a:p>
            <a:pPr marL="285750" indent="-261938">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Lst>
            </a:pPr>
            <a:r>
              <a:rPr lang="en-US" sz="3600" dirty="0"/>
              <a:t>They add nothing to the message of the Bible</a:t>
            </a:r>
          </a:p>
          <a:p>
            <a:pPr marL="285750" indent="-261938">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Lst>
            </a:pPr>
            <a:r>
              <a:rPr lang="en-US" sz="3600" dirty="0"/>
              <a:t>Their authority has long been disputed among Christians</a:t>
            </a:r>
          </a:p>
          <a:p>
            <a:pPr marL="285750" indent="-261938">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Lst>
            </a:pPr>
            <a:r>
              <a:rPr lang="en-US" sz="3600" dirty="0"/>
              <a:t>Jewish traditions included only the 39 books </a:t>
            </a:r>
          </a:p>
          <a:p>
            <a:pPr marL="285750" indent="-261938">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Lst>
            </a:pPr>
            <a:r>
              <a:rPr lang="en-US" sz="3600" dirty="0"/>
              <a:t>Neither Jesus nor any of the NT writers assumed the Apocrypha as authoritative</a:t>
            </a:r>
          </a:p>
        </p:txBody>
      </p:sp>
    </p:spTree>
    <p:extLst>
      <p:ext uri="{BB962C8B-B14F-4D97-AF65-F5344CB8AC3E}">
        <p14:creationId xmlns:p14="http://schemas.microsoft.com/office/powerpoint/2010/main" val="332157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44F93-52DE-2641-B007-0A6E7E03D372}"/>
              </a:ext>
            </a:extLst>
          </p:cNvPr>
          <p:cNvSpPr>
            <a:spLocks noGrp="1"/>
          </p:cNvSpPr>
          <p:nvPr>
            <p:ph type="title"/>
          </p:nvPr>
        </p:nvSpPr>
        <p:spPr>
          <a:xfrm>
            <a:off x="0" y="150312"/>
            <a:ext cx="9144000" cy="1540377"/>
          </a:xfrm>
        </p:spPr>
        <p:txBody>
          <a:bodyPr>
            <a:normAutofit/>
          </a:bodyPr>
          <a:lstStyle/>
          <a:p>
            <a:pPr marL="342900" lvl="1">
              <a:buSzPts val="1200"/>
              <a:tabLst>
                <a:tab pos="-214313" algn="l"/>
                <a:tab pos="171450" algn="l"/>
                <a:tab pos="342900" algn="l"/>
                <a:tab pos="814388" algn="l"/>
                <a:tab pos="1157288" algn="l"/>
                <a:tab pos="1500188" algn="l"/>
                <a:tab pos="1843088" algn="l"/>
                <a:tab pos="2185988" algn="l"/>
                <a:tab pos="2528888" algn="l"/>
                <a:tab pos="2871788" algn="l"/>
                <a:tab pos="3214688" algn="l"/>
              </a:tabLst>
            </a:pPr>
            <a:r>
              <a:rPr lang="en-US" sz="3600" dirty="0">
                <a:solidFill>
                  <a:schemeClr val="tx1"/>
                </a:solidFill>
              </a:rPr>
              <a:t>The Canonization of the New Testament</a:t>
            </a:r>
          </a:p>
        </p:txBody>
      </p:sp>
      <p:sp>
        <p:nvSpPr>
          <p:cNvPr id="3" name="Content Placeholder 2">
            <a:extLst>
              <a:ext uri="{FF2B5EF4-FFF2-40B4-BE49-F238E27FC236}">
                <a16:creationId xmlns:a16="http://schemas.microsoft.com/office/drawing/2014/main" id="{A638298D-E718-764C-834A-4DDE3AAAF786}"/>
              </a:ext>
            </a:extLst>
          </p:cNvPr>
          <p:cNvSpPr>
            <a:spLocks noGrp="1"/>
          </p:cNvSpPr>
          <p:nvPr>
            <p:ph idx="1"/>
          </p:nvPr>
        </p:nvSpPr>
        <p:spPr>
          <a:xfrm>
            <a:off x="215291" y="1437318"/>
            <a:ext cx="8678188" cy="5270370"/>
          </a:xfrm>
        </p:spPr>
        <p:txBody>
          <a:bodyPr>
            <a:normAutofit/>
          </a:bodyPr>
          <a:lstStyle/>
          <a:p>
            <a:pPr marL="0" lvl="0" indent="0">
              <a:spcBef>
                <a:spcPts val="0"/>
              </a:spcBef>
              <a:buSzPts val="1100"/>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342900" algn="l"/>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200" u="sng" dirty="0"/>
              <a:t>The Process</a:t>
            </a:r>
          </a:p>
          <a:p>
            <a:pPr marL="0" lvl="0" indent="0">
              <a:spcBef>
                <a:spcPts val="0"/>
              </a:spcBef>
              <a:buSzPts val="1100"/>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342900" algn="l"/>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endParaRPr lang="en-US" sz="3200" u="sng" dirty="0"/>
          </a:p>
          <a:p>
            <a:pPr marL="257175" lvl="0" indent="-257175">
              <a:spcBef>
                <a:spcPts val="0"/>
              </a:spcBef>
              <a:buFont typeface="+mj-lt"/>
              <a:buAutoNum type="arabi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200" dirty="0"/>
              <a:t>Letters (50's - 60's)</a:t>
            </a:r>
          </a:p>
          <a:p>
            <a:pPr marL="257175" lvl="0" indent="-257175">
              <a:spcBef>
                <a:spcPts val="0"/>
              </a:spcBef>
              <a:buFont typeface="+mj-lt"/>
              <a:buAutoNum type="arabi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200" dirty="0"/>
              <a:t>The first generation of Christians began to die (60's)</a:t>
            </a:r>
          </a:p>
          <a:p>
            <a:pPr marL="257175" lvl="0" indent="-257175">
              <a:spcBef>
                <a:spcPts val="0"/>
              </a:spcBef>
              <a:buFont typeface="+mj-lt"/>
              <a:buAutoNum type="arabi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200" dirty="0"/>
              <a:t>Gospels:</a:t>
            </a:r>
          </a:p>
          <a:p>
            <a:pPr marL="557213" lvl="1" indent="-214313">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2800" dirty="0"/>
              <a:t>Eyewitnesses.</a:t>
            </a:r>
          </a:p>
          <a:p>
            <a:pPr marL="557213" lvl="1" indent="-214313">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2800" dirty="0"/>
              <a:t>Retelling orally</a:t>
            </a:r>
          </a:p>
          <a:p>
            <a:pPr marL="557213" lvl="1" indent="-214313">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2800" dirty="0"/>
              <a:t>Teachings written down</a:t>
            </a:r>
          </a:p>
          <a:p>
            <a:pPr marL="557213" lvl="1" indent="-214313">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2800" dirty="0"/>
              <a:t>Collection of the Four Gospels</a:t>
            </a:r>
          </a:p>
          <a:p>
            <a:pPr marL="257175" lvl="0" indent="-257175">
              <a:spcBef>
                <a:spcPts val="0"/>
              </a:spcBef>
              <a:buFont typeface="+mj-lt"/>
              <a:buAutoNum type="arabi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200" dirty="0"/>
              <a:t>Broader Reflections: Acts, Revelation, Hebrews.</a:t>
            </a:r>
          </a:p>
        </p:txBody>
      </p:sp>
    </p:spTree>
    <p:extLst>
      <p:ext uri="{BB962C8B-B14F-4D97-AF65-F5344CB8AC3E}">
        <p14:creationId xmlns:p14="http://schemas.microsoft.com/office/powerpoint/2010/main" val="3019967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82B85-AE21-2244-A07C-1EBB0010F737}"/>
              </a:ext>
            </a:extLst>
          </p:cNvPr>
          <p:cNvSpPr>
            <a:spLocks noGrp="1"/>
          </p:cNvSpPr>
          <p:nvPr>
            <p:ph idx="1"/>
          </p:nvPr>
        </p:nvSpPr>
        <p:spPr>
          <a:xfrm>
            <a:off x="0" y="547969"/>
            <a:ext cx="9031266" cy="6216085"/>
          </a:xfrm>
        </p:spPr>
        <p:txBody>
          <a:bodyPr>
            <a:normAutofit/>
          </a:bodyPr>
          <a:lstStyle/>
          <a:p>
            <a:pPr marL="0" lvl="0" indent="0">
              <a:spcBef>
                <a:spcPts val="0"/>
              </a:spcBef>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5. Preservation and Copying: criteria for acceptance:</a:t>
            </a:r>
          </a:p>
          <a:p>
            <a:pPr lvl="1" indent="-342900">
              <a:spcBef>
                <a:spcPts val="0"/>
              </a:spcBef>
              <a:tabLst>
                <a:tab pos="685800" algn="l"/>
              </a:tabLst>
            </a:pPr>
            <a:r>
              <a:rPr lang="en-US" sz="3600" dirty="0"/>
              <a:t>Apostolic Origins</a:t>
            </a:r>
          </a:p>
          <a:p>
            <a:pPr lvl="1" indent="-342900">
              <a:spcBef>
                <a:spcPts val="0"/>
              </a:spcBef>
              <a:tabLst>
                <a:tab pos="685800" algn="l"/>
              </a:tabLst>
            </a:pPr>
            <a:r>
              <a:rPr lang="en-US" sz="3600" dirty="0"/>
              <a:t>Earliness</a:t>
            </a:r>
          </a:p>
          <a:p>
            <a:pPr lvl="1" indent="-342900">
              <a:spcBef>
                <a:spcPts val="0"/>
              </a:spcBef>
              <a:tabLst>
                <a:tab pos="685800" algn="l"/>
              </a:tabLst>
            </a:pPr>
            <a:r>
              <a:rPr lang="en-US" sz="3600" dirty="0"/>
              <a:t>Usefulness to the church</a:t>
            </a:r>
          </a:p>
          <a:p>
            <a:pPr lvl="1" indent="-342900">
              <a:spcBef>
                <a:spcPts val="0"/>
              </a:spcBef>
              <a:tabLst>
                <a:tab pos="685800" algn="l"/>
              </a:tabLst>
            </a:pPr>
            <a:r>
              <a:rPr lang="en-US" sz="3600" dirty="0"/>
              <a:t>Conformity to “orthodoxy”</a:t>
            </a:r>
          </a:p>
          <a:p>
            <a:pPr marL="0" indent="0">
              <a:spcBef>
                <a:spcPts val="0"/>
              </a:spcBef>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6. Collecting</a:t>
            </a:r>
          </a:p>
          <a:p>
            <a:pPr marL="514350" indent="0">
              <a:spcBef>
                <a:spcPts val="0"/>
              </a:spcBef>
              <a:spcAft>
                <a:spcPts val="0"/>
              </a:spcAft>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862489"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Copying, exchanging, and spreading of documents</a:t>
            </a:r>
          </a:p>
        </p:txBody>
      </p:sp>
    </p:spTree>
    <p:extLst>
      <p:ext uri="{BB962C8B-B14F-4D97-AF65-F5344CB8AC3E}">
        <p14:creationId xmlns:p14="http://schemas.microsoft.com/office/powerpoint/2010/main" val="1633783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CAD0-2C99-344A-BFF6-D46E7C4D4369}"/>
              </a:ext>
            </a:extLst>
          </p:cNvPr>
          <p:cNvSpPr>
            <a:spLocks noGrp="1"/>
          </p:cNvSpPr>
          <p:nvPr>
            <p:ph type="title"/>
          </p:nvPr>
        </p:nvSpPr>
        <p:spPr/>
        <p:txBody>
          <a:bodyPr>
            <a:normAutofit/>
          </a:bodyPr>
          <a:lstStyle/>
          <a:p>
            <a:pPr>
              <a:spcBef>
                <a:spcPts val="0"/>
              </a:spcBef>
              <a:buSzPts val="11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342900" algn="l"/>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dirty="0"/>
              <a:t>The Role of </a:t>
            </a:r>
            <a:r>
              <a:rPr lang="en-US" dirty="0" err="1"/>
              <a:t>Marcion</a:t>
            </a:r>
            <a:r>
              <a:rPr lang="en-US" dirty="0"/>
              <a:t> (ca 100-160)</a:t>
            </a:r>
          </a:p>
        </p:txBody>
      </p:sp>
      <p:sp>
        <p:nvSpPr>
          <p:cNvPr id="3" name="Content Placeholder 2">
            <a:extLst>
              <a:ext uri="{FF2B5EF4-FFF2-40B4-BE49-F238E27FC236}">
                <a16:creationId xmlns:a16="http://schemas.microsoft.com/office/drawing/2014/main" id="{24D0E057-FA85-0143-971C-E61ECF44E556}"/>
              </a:ext>
            </a:extLst>
          </p:cNvPr>
          <p:cNvSpPr>
            <a:spLocks noGrp="1"/>
          </p:cNvSpPr>
          <p:nvPr>
            <p:ph idx="1"/>
          </p:nvPr>
        </p:nvSpPr>
        <p:spPr/>
        <p:txBody>
          <a:bodyPr>
            <a:normAutofit/>
          </a:bodyPr>
          <a:lstStyle/>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400" dirty="0"/>
              <a:t>First to form a canon</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400" dirty="0"/>
              <a:t>Rejected the Old Testament and Judaism</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400" dirty="0"/>
              <a:t>Condemned as a Gnostic</a:t>
            </a:r>
          </a:p>
        </p:txBody>
      </p:sp>
    </p:spTree>
    <p:extLst>
      <p:ext uri="{BB962C8B-B14F-4D97-AF65-F5344CB8AC3E}">
        <p14:creationId xmlns:p14="http://schemas.microsoft.com/office/powerpoint/2010/main" val="3787780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C1E2-9AA7-2A4F-B21E-D02670EB2B47}"/>
              </a:ext>
            </a:extLst>
          </p:cNvPr>
          <p:cNvSpPr>
            <a:spLocks noGrp="1"/>
          </p:cNvSpPr>
          <p:nvPr>
            <p:ph type="title"/>
          </p:nvPr>
        </p:nvSpPr>
        <p:spPr/>
        <p:txBody>
          <a:bodyPr>
            <a:normAutofit/>
          </a:bodyPr>
          <a:lstStyle/>
          <a:p>
            <a:pPr>
              <a:spcBef>
                <a:spcPts val="0"/>
              </a:spcBef>
              <a:buSzPts val="11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342900" algn="l"/>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5400" b="1" dirty="0"/>
              <a:t>Reaction of the church</a:t>
            </a:r>
          </a:p>
        </p:txBody>
      </p:sp>
      <p:sp>
        <p:nvSpPr>
          <p:cNvPr id="3" name="Content Placeholder 2">
            <a:extLst>
              <a:ext uri="{FF2B5EF4-FFF2-40B4-BE49-F238E27FC236}">
                <a16:creationId xmlns:a16="http://schemas.microsoft.com/office/drawing/2014/main" id="{B8381987-ADE1-C646-B0B0-1252642681B2}"/>
              </a:ext>
            </a:extLst>
          </p:cNvPr>
          <p:cNvSpPr>
            <a:spLocks noGrp="1"/>
          </p:cNvSpPr>
          <p:nvPr>
            <p:ph idx="1"/>
          </p:nvPr>
        </p:nvSpPr>
        <p:spPr/>
        <p:txBody>
          <a:bodyPr>
            <a:normAutofit/>
          </a:bodyPr>
          <a:lstStyle/>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400" dirty="0"/>
              <a:t>Accepted the OT</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400" dirty="0"/>
              <a:t>Earliest authoritative list “Muratorian Fragment,” the end of the second century</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400" dirty="0"/>
              <a:t>Other books were often cited but not universally accepted</a:t>
            </a:r>
            <a:endParaRPr lang="en-US" sz="6000" dirty="0"/>
          </a:p>
        </p:txBody>
      </p:sp>
    </p:spTree>
    <p:extLst>
      <p:ext uri="{BB962C8B-B14F-4D97-AF65-F5344CB8AC3E}">
        <p14:creationId xmlns:p14="http://schemas.microsoft.com/office/powerpoint/2010/main" val="28192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2934-99E9-A042-BD53-04C9754C15DA}"/>
              </a:ext>
            </a:extLst>
          </p:cNvPr>
          <p:cNvSpPr>
            <a:spLocks noGrp="1"/>
          </p:cNvSpPr>
          <p:nvPr>
            <p:ph type="title"/>
          </p:nvPr>
        </p:nvSpPr>
        <p:spPr/>
        <p:txBody>
          <a:bodyPr>
            <a:normAutofit/>
          </a:bodyPr>
          <a:lstStyle/>
          <a:p>
            <a:pPr marL="257175" indent="-257175">
              <a:spcBef>
                <a:spcPts val="0"/>
              </a:spcBef>
              <a:buFont typeface="+mj-lt"/>
              <a:buAutoNum type="arabi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dirty="0"/>
              <a:t>Origen (185-254) gave three categories:</a:t>
            </a:r>
          </a:p>
        </p:txBody>
      </p:sp>
      <p:sp>
        <p:nvSpPr>
          <p:cNvPr id="3" name="Content Placeholder 2">
            <a:extLst>
              <a:ext uri="{FF2B5EF4-FFF2-40B4-BE49-F238E27FC236}">
                <a16:creationId xmlns:a16="http://schemas.microsoft.com/office/drawing/2014/main" id="{E9E2C21B-208F-564A-894D-6CB178DAFBCA}"/>
              </a:ext>
            </a:extLst>
          </p:cNvPr>
          <p:cNvSpPr>
            <a:spLocks noGrp="1"/>
          </p:cNvSpPr>
          <p:nvPr>
            <p:ph idx="1"/>
          </p:nvPr>
        </p:nvSpPr>
        <p:spPr/>
        <p:txBody>
          <a:bodyPr>
            <a:normAutofit/>
          </a:bodyPr>
          <a:lstStyle/>
          <a:p>
            <a:pPr marL="754063" lvl="3" indent="-742950">
              <a:spcBef>
                <a:spcPts val="0"/>
              </a:spcBef>
              <a:spcAft>
                <a:spcPts val="0"/>
              </a:spcAft>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600" dirty="0"/>
              <a:t>Acknowledged (4 Gospels, 13 letters of Paul, 1 Peter, 1 John, Acts, Revelation)</a:t>
            </a:r>
          </a:p>
          <a:p>
            <a:pPr marL="754063" lvl="3" indent="-742950">
              <a:spcBef>
                <a:spcPts val="0"/>
              </a:spcBef>
              <a:spcAft>
                <a:spcPts val="0"/>
              </a:spcAft>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600" dirty="0"/>
              <a:t>Disputed (2 Peter, 2 and 3 John, Hebrews, James, Jude)</a:t>
            </a:r>
          </a:p>
          <a:p>
            <a:pPr marL="754063" lvl="3" indent="-742950">
              <a:spcBef>
                <a:spcPts val="0"/>
              </a:spcBef>
              <a:spcAft>
                <a:spcPts val="0"/>
              </a:spcAft>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600" dirty="0"/>
              <a:t>False</a:t>
            </a:r>
          </a:p>
        </p:txBody>
      </p:sp>
    </p:spTree>
    <p:extLst>
      <p:ext uri="{BB962C8B-B14F-4D97-AF65-F5344CB8AC3E}">
        <p14:creationId xmlns:p14="http://schemas.microsoft.com/office/powerpoint/2010/main" val="640189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B4E1-C468-9147-80E2-F6C53BEAC3C3}"/>
              </a:ext>
            </a:extLst>
          </p:cNvPr>
          <p:cNvSpPr>
            <a:spLocks noGrp="1"/>
          </p:cNvSpPr>
          <p:nvPr>
            <p:ph type="title"/>
          </p:nvPr>
        </p:nvSpPr>
        <p:spPr/>
        <p:txBody>
          <a:bodyPr>
            <a:normAutofit/>
          </a:bodyPr>
          <a:lstStyle/>
          <a:p>
            <a:pPr>
              <a:spcBef>
                <a:spcPts val="0"/>
              </a:spcBef>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dirty="0"/>
              <a:t>2. Eusebius (260/265 – 339/340):</a:t>
            </a:r>
          </a:p>
        </p:txBody>
      </p:sp>
      <p:sp>
        <p:nvSpPr>
          <p:cNvPr id="3" name="Content Placeholder 2">
            <a:extLst>
              <a:ext uri="{FF2B5EF4-FFF2-40B4-BE49-F238E27FC236}">
                <a16:creationId xmlns:a16="http://schemas.microsoft.com/office/drawing/2014/main" id="{07C447A1-1C70-0C4C-A036-AE7E3282F779}"/>
              </a:ext>
            </a:extLst>
          </p:cNvPr>
          <p:cNvSpPr>
            <a:spLocks noGrp="1"/>
          </p:cNvSpPr>
          <p:nvPr>
            <p:ph idx="1"/>
          </p:nvPr>
        </p:nvSpPr>
        <p:spPr/>
        <p:txBody>
          <a:bodyPr>
            <a:normAutofit lnSpcReduction="10000"/>
          </a:bodyPr>
          <a:lstStyle/>
          <a:p>
            <a:pPr marL="646113" indent="-646113">
              <a:spcBef>
                <a:spcPts val="0"/>
              </a:spcBef>
              <a:spcAft>
                <a:spcPts val="0"/>
              </a:spcAft>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Universally Accepted (all except the following)</a:t>
            </a:r>
          </a:p>
          <a:p>
            <a:pPr marL="646113" indent="-646113">
              <a:spcBef>
                <a:spcPts val="0"/>
              </a:spcBef>
              <a:spcAft>
                <a:spcPts val="0"/>
              </a:spcAft>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Disputed (James, Jude, 2 Peter, 2 and 3 John)</a:t>
            </a:r>
          </a:p>
          <a:p>
            <a:pPr marL="646113" indent="-646113">
              <a:spcBef>
                <a:spcPts val="0"/>
              </a:spcBef>
              <a:spcAft>
                <a:spcPts val="0"/>
              </a:spcAft>
              <a:buFont typeface="+mj-lt"/>
              <a:buAutoNum type="alphaLcPeriod"/>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Spurious or non-canonical (Acts of Paul, Shepherd, Apocalypse of Peter, Didache, Gospel of Hebrews, etc.)</a:t>
            </a:r>
          </a:p>
        </p:txBody>
      </p:sp>
    </p:spTree>
    <p:extLst>
      <p:ext uri="{BB962C8B-B14F-4D97-AF65-F5344CB8AC3E}">
        <p14:creationId xmlns:p14="http://schemas.microsoft.com/office/powerpoint/2010/main" val="316047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2846-4D15-BF41-B9D0-8AFE61AE5205}"/>
              </a:ext>
            </a:extLst>
          </p:cNvPr>
          <p:cNvSpPr>
            <a:spLocks noGrp="1"/>
          </p:cNvSpPr>
          <p:nvPr>
            <p:ph type="title"/>
          </p:nvPr>
        </p:nvSpPr>
        <p:spPr>
          <a:xfrm>
            <a:off x="1307307" y="1463292"/>
            <a:ext cx="6620298" cy="3080133"/>
          </a:xfrm>
        </p:spPr>
        <p:txBody>
          <a:bodyPr>
            <a:normAutofit fontScale="90000"/>
          </a:bodyPr>
          <a:lstStyle/>
          <a:p>
            <a:pPr algn="just"/>
            <a:r>
              <a:rPr lang="en-US" dirty="0"/>
              <a:t>“All Scripture is breathed out by God and profitable for teaching, for reproof, for correction, and for training in righteousness, that the man of God may be complete, equipped for every good work.” (2 Timothy 3:16-17)</a:t>
            </a:r>
          </a:p>
        </p:txBody>
      </p:sp>
      <p:sp>
        <p:nvSpPr>
          <p:cNvPr id="3" name="Content Placeholder 2">
            <a:extLst>
              <a:ext uri="{FF2B5EF4-FFF2-40B4-BE49-F238E27FC236}">
                <a16:creationId xmlns:a16="http://schemas.microsoft.com/office/drawing/2014/main" id="{C7EC80A4-0C5D-B94A-84F5-B669A7CCCFB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2944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60D6-1DAC-DD41-ACE6-0652EE7CE1D1}"/>
              </a:ext>
            </a:extLst>
          </p:cNvPr>
          <p:cNvSpPr>
            <a:spLocks noGrp="1"/>
          </p:cNvSpPr>
          <p:nvPr>
            <p:ph type="title"/>
          </p:nvPr>
        </p:nvSpPr>
        <p:spPr/>
        <p:txBody>
          <a:bodyPr>
            <a:normAutofit/>
          </a:bodyPr>
          <a:lstStyle/>
          <a:p>
            <a:pPr>
              <a:spcBef>
                <a:spcPts val="0"/>
              </a:spcBef>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 pos="51435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dirty="0"/>
              <a:t>The New Testament Apocrypha (many documents are heretical)</a:t>
            </a:r>
          </a:p>
        </p:txBody>
      </p:sp>
      <p:sp>
        <p:nvSpPr>
          <p:cNvPr id="3" name="Content Placeholder 2">
            <a:extLst>
              <a:ext uri="{FF2B5EF4-FFF2-40B4-BE49-F238E27FC236}">
                <a16:creationId xmlns:a16="http://schemas.microsoft.com/office/drawing/2014/main" id="{B5ADD0E6-66BB-0241-AE5D-2F14401A10AF}"/>
              </a:ext>
            </a:extLst>
          </p:cNvPr>
          <p:cNvSpPr>
            <a:spLocks noGrp="1"/>
          </p:cNvSpPr>
          <p:nvPr>
            <p:ph idx="1"/>
          </p:nvPr>
        </p:nvSpPr>
        <p:spPr/>
        <p:txBody>
          <a:bodyPr>
            <a:noAutofit/>
          </a:bodyPr>
          <a:lstStyle/>
          <a:p>
            <a:pPr>
              <a:spcBef>
                <a:spcPts val="0"/>
              </a:spcBef>
              <a:spcAft>
                <a:spcPts val="0"/>
              </a:spcAft>
            </a:pPr>
            <a:r>
              <a:rPr lang="en-US" sz="4000" dirty="0"/>
              <a:t>Gospels (nativity / infancy, sayings, passion, post-resurrection) </a:t>
            </a:r>
          </a:p>
          <a:p>
            <a:pPr>
              <a:spcBef>
                <a:spcPts val="0"/>
              </a:spcBef>
              <a:spcAft>
                <a:spcPts val="0"/>
              </a:spcAft>
            </a:pPr>
            <a:r>
              <a:rPr lang="en-US" sz="4000" dirty="0"/>
              <a:t>Acts</a:t>
            </a:r>
          </a:p>
          <a:p>
            <a:pPr>
              <a:spcBef>
                <a:spcPts val="0"/>
              </a:spcBef>
              <a:spcAft>
                <a:spcPts val="0"/>
              </a:spcAft>
            </a:pPr>
            <a:r>
              <a:rPr lang="en-US" sz="4000" dirty="0"/>
              <a:t>Letters (“epistle”)</a:t>
            </a:r>
          </a:p>
          <a:p>
            <a:pPr>
              <a:spcBef>
                <a:spcPts val="0"/>
              </a:spcBef>
              <a:spcAft>
                <a:spcPts val="0"/>
              </a:spcAft>
            </a:pPr>
            <a:r>
              <a:rPr lang="en-US" sz="4000" dirty="0"/>
              <a:t>Apocalypses</a:t>
            </a:r>
          </a:p>
          <a:p>
            <a:pPr>
              <a:spcBef>
                <a:spcPts val="0"/>
              </a:spcBef>
              <a:spcAft>
                <a:spcPts val="0"/>
              </a:spcAft>
            </a:pPr>
            <a:r>
              <a:rPr lang="en-US" sz="4000" dirty="0"/>
              <a:t>1945 at Nag Hammadi Library in upper Egypt</a:t>
            </a:r>
          </a:p>
        </p:txBody>
      </p:sp>
    </p:spTree>
    <p:extLst>
      <p:ext uri="{BB962C8B-B14F-4D97-AF65-F5344CB8AC3E}">
        <p14:creationId xmlns:p14="http://schemas.microsoft.com/office/powerpoint/2010/main" val="2861665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5E2FC-9081-CF47-9A52-6498E41E2F40}"/>
              </a:ext>
            </a:extLst>
          </p:cNvPr>
          <p:cNvSpPr>
            <a:spLocks noGrp="1"/>
          </p:cNvSpPr>
          <p:nvPr>
            <p:ph type="title"/>
          </p:nvPr>
        </p:nvSpPr>
        <p:spPr/>
        <p:txBody>
          <a:bodyPr>
            <a:normAutofit/>
          </a:bodyPr>
          <a:lstStyle/>
          <a:p>
            <a:pPr>
              <a:spcBef>
                <a:spcPts val="0"/>
              </a:spcBef>
              <a:buSzPts val="1100"/>
              <a:tabLst>
                <a:tab pos="342900" algn="l"/>
                <a:tab pos="514350" algn="l"/>
                <a:tab pos="857250" algn="l"/>
                <a:tab pos="1200150" algn="l"/>
                <a:tab pos="1543050" algn="l"/>
                <a:tab pos="1885950" algn="l"/>
                <a:tab pos="2228850" algn="l"/>
                <a:tab pos="2571750" algn="l"/>
                <a:tab pos="2914650" algn="l"/>
                <a:tab pos="3257550" algn="l"/>
                <a:tab pos="3600450" algn="l"/>
              </a:tabLst>
            </a:pPr>
            <a:r>
              <a:rPr lang="en-US" dirty="0"/>
              <a:t>Confirming the Canon</a:t>
            </a:r>
          </a:p>
        </p:txBody>
      </p:sp>
      <p:sp>
        <p:nvSpPr>
          <p:cNvPr id="3" name="Content Placeholder 2">
            <a:extLst>
              <a:ext uri="{FF2B5EF4-FFF2-40B4-BE49-F238E27FC236}">
                <a16:creationId xmlns:a16="http://schemas.microsoft.com/office/drawing/2014/main" id="{A6293284-8FFA-F245-803F-0D57137B333F}"/>
              </a:ext>
            </a:extLst>
          </p:cNvPr>
          <p:cNvSpPr>
            <a:spLocks noGrp="1"/>
          </p:cNvSpPr>
          <p:nvPr>
            <p:ph idx="1"/>
          </p:nvPr>
        </p:nvSpPr>
        <p:spPr>
          <a:xfrm>
            <a:off x="200416" y="1825625"/>
            <a:ext cx="9043792" cy="4351338"/>
          </a:xfrm>
        </p:spPr>
        <p:txBody>
          <a:bodyPr>
            <a:noAutofit/>
          </a:bodyPr>
          <a:lstStyle/>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First official recognition of the 27 books 357 AD. </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367 Thirty-ninth Easter Letter of Athanasius</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Jerome’s translation into Latin, the Vulgate</a:t>
            </a:r>
          </a:p>
          <a:p>
            <a:pPr marL="342900">
              <a:spcBef>
                <a:spcPts val="0"/>
              </a:spcBef>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4000" dirty="0"/>
              <a:t>397, the Third Council of Carthage in Africa declared the 27 books as canon</a:t>
            </a:r>
          </a:p>
        </p:txBody>
      </p:sp>
    </p:spTree>
    <p:extLst>
      <p:ext uri="{BB962C8B-B14F-4D97-AF65-F5344CB8AC3E}">
        <p14:creationId xmlns:p14="http://schemas.microsoft.com/office/powerpoint/2010/main" val="2473973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5781D-5487-034B-846C-C250ECD50EF9}"/>
              </a:ext>
            </a:extLst>
          </p:cNvPr>
          <p:cNvSpPr>
            <a:spLocks noGrp="1"/>
          </p:cNvSpPr>
          <p:nvPr>
            <p:ph type="title"/>
          </p:nvPr>
        </p:nvSpPr>
        <p:spPr>
          <a:xfrm>
            <a:off x="628650" y="0"/>
            <a:ext cx="7886700" cy="1325563"/>
          </a:xfrm>
        </p:spPr>
        <p:txBody>
          <a:bodyPr>
            <a:normAutofit/>
          </a:bodyPr>
          <a:lstStyle/>
          <a:p>
            <a:pPr marL="342900">
              <a:spcBef>
                <a:spcPts val="0"/>
              </a:spcBef>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dirty="0"/>
              <a:t>Article IV Nazarene </a:t>
            </a:r>
            <a:r>
              <a:rPr lang="en-US" i="1" dirty="0"/>
              <a:t>Manual</a:t>
            </a:r>
          </a:p>
        </p:txBody>
      </p:sp>
      <p:sp>
        <p:nvSpPr>
          <p:cNvPr id="3" name="Content Placeholder 2">
            <a:extLst>
              <a:ext uri="{FF2B5EF4-FFF2-40B4-BE49-F238E27FC236}">
                <a16:creationId xmlns:a16="http://schemas.microsoft.com/office/drawing/2014/main" id="{EA4B3EBE-5AF3-FA42-936B-58F104754488}"/>
              </a:ext>
            </a:extLst>
          </p:cNvPr>
          <p:cNvSpPr>
            <a:spLocks noGrp="1"/>
          </p:cNvSpPr>
          <p:nvPr>
            <p:ph idx="1"/>
          </p:nvPr>
        </p:nvSpPr>
        <p:spPr>
          <a:xfrm>
            <a:off x="100208" y="1427967"/>
            <a:ext cx="8918532" cy="5430033"/>
          </a:xfrm>
        </p:spPr>
        <p:txBody>
          <a:bodyPr>
            <a:noAutofit/>
          </a:bodyPr>
          <a:lstStyle/>
          <a:p>
            <a:pPr marL="11113" indent="0" algn="just">
              <a:spcBef>
                <a:spcPts val="0"/>
              </a:spcBef>
              <a:spcAft>
                <a:spcPts val="0"/>
              </a:spcAft>
              <a:buNone/>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r"/>
              </a:tabLst>
            </a:pPr>
            <a:r>
              <a:rPr lang="en-US" sz="3600" dirty="0"/>
              <a:t>We believe in the plenary inspiration of the Holy Scriptures, by which we understand the 66 books of the Old and New Testaments, given by divine inspiration, inerrantly revealing the will of God concerning us in all things necessary to our salvation, so that whatever is not contained therein is not to be enjoined as an article of faith.</a:t>
            </a:r>
          </a:p>
        </p:txBody>
      </p:sp>
    </p:spTree>
    <p:extLst>
      <p:ext uri="{BB962C8B-B14F-4D97-AF65-F5344CB8AC3E}">
        <p14:creationId xmlns:p14="http://schemas.microsoft.com/office/powerpoint/2010/main" val="2933033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FFC7-5AC7-C448-A0D5-8C8E4C1B06F9}"/>
              </a:ext>
            </a:extLst>
          </p:cNvPr>
          <p:cNvSpPr>
            <a:spLocks noGrp="1"/>
          </p:cNvSpPr>
          <p:nvPr>
            <p:ph type="title"/>
          </p:nvPr>
        </p:nvSpPr>
        <p:spPr>
          <a:xfrm>
            <a:off x="389481" y="264917"/>
            <a:ext cx="8365038" cy="1325563"/>
          </a:xfrm>
        </p:spPr>
        <p:txBody>
          <a:bodyPr>
            <a:normAutofit/>
          </a:bodyPr>
          <a:lstStyle/>
          <a:p>
            <a:pPr>
              <a:spcBef>
                <a:spcPts val="0"/>
              </a:spcBef>
              <a:buSzPts val="1100"/>
              <a:tabLst>
                <a:tab pos="342900" algn="l"/>
              </a:tabLst>
            </a:pPr>
            <a:r>
              <a:rPr lang="en-US" i="1" dirty="0"/>
              <a:t>How does this affect interpretation?</a:t>
            </a:r>
          </a:p>
        </p:txBody>
      </p:sp>
      <p:sp>
        <p:nvSpPr>
          <p:cNvPr id="3" name="Content Placeholder 2">
            <a:extLst>
              <a:ext uri="{FF2B5EF4-FFF2-40B4-BE49-F238E27FC236}">
                <a16:creationId xmlns:a16="http://schemas.microsoft.com/office/drawing/2014/main" id="{5E219930-8EBC-334E-9929-6D01BED7CFEC}"/>
              </a:ext>
            </a:extLst>
          </p:cNvPr>
          <p:cNvSpPr>
            <a:spLocks noGrp="1"/>
          </p:cNvSpPr>
          <p:nvPr>
            <p:ph idx="1"/>
          </p:nvPr>
        </p:nvSpPr>
        <p:spPr>
          <a:xfrm>
            <a:off x="0" y="1690688"/>
            <a:ext cx="8993688" cy="4802185"/>
          </a:xfrm>
        </p:spPr>
        <p:txBody>
          <a:bodyPr>
            <a:normAutofit/>
          </a:bodyPr>
          <a:lstStyle/>
          <a:p>
            <a:pPr marL="342900">
              <a:spcBef>
                <a:spcPts val="0"/>
              </a:spcBef>
              <a:spcAft>
                <a:spcPts val="0"/>
              </a:spcAft>
            </a:pPr>
            <a:r>
              <a:rPr lang="en-US" sz="4400" dirty="0"/>
              <a:t>To have common theology and doctrine, we must start from the same place. </a:t>
            </a:r>
          </a:p>
          <a:p>
            <a:pPr marL="342900">
              <a:spcBef>
                <a:spcPts val="0"/>
              </a:spcBef>
              <a:spcAft>
                <a:spcPts val="0"/>
              </a:spcAft>
            </a:pPr>
            <a:r>
              <a:rPr lang="en-US" sz="4400" dirty="0"/>
              <a:t>For our theology and doctrine to be orthodox, we must agree with what the church has identified as its standard: the Bible.</a:t>
            </a:r>
          </a:p>
        </p:txBody>
      </p:sp>
    </p:spTree>
    <p:extLst>
      <p:ext uri="{BB962C8B-B14F-4D97-AF65-F5344CB8AC3E}">
        <p14:creationId xmlns:p14="http://schemas.microsoft.com/office/powerpoint/2010/main" val="1243147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23F63-3B7D-6348-ABED-89E2061DB93B}"/>
              </a:ext>
            </a:extLst>
          </p:cNvPr>
          <p:cNvSpPr>
            <a:spLocks noGrp="1"/>
          </p:cNvSpPr>
          <p:nvPr>
            <p:ph type="title"/>
          </p:nvPr>
        </p:nvSpPr>
        <p:spPr>
          <a:xfrm>
            <a:off x="265395" y="152183"/>
            <a:ext cx="7886700" cy="762217"/>
          </a:xfrm>
        </p:spPr>
        <p:txBody>
          <a:bodyPr>
            <a:normAutofit/>
          </a:bodyPr>
          <a:lstStyle/>
          <a:p>
            <a:pPr marL="171450" indent="-171450">
              <a:spcBef>
                <a:spcPts val="0"/>
              </a:spcBef>
            </a:pPr>
            <a:r>
              <a:rPr lang="en-US" dirty="0"/>
              <a:t>Big Ideas</a:t>
            </a:r>
          </a:p>
        </p:txBody>
      </p:sp>
      <p:sp>
        <p:nvSpPr>
          <p:cNvPr id="3" name="Content Placeholder 2">
            <a:extLst>
              <a:ext uri="{FF2B5EF4-FFF2-40B4-BE49-F238E27FC236}">
                <a16:creationId xmlns:a16="http://schemas.microsoft.com/office/drawing/2014/main" id="{11AC1588-06B0-2848-8BB7-678B2623F132}"/>
              </a:ext>
            </a:extLst>
          </p:cNvPr>
          <p:cNvSpPr>
            <a:spLocks noGrp="1"/>
          </p:cNvSpPr>
          <p:nvPr>
            <p:ph idx="1"/>
          </p:nvPr>
        </p:nvSpPr>
        <p:spPr>
          <a:xfrm>
            <a:off x="265394" y="1063408"/>
            <a:ext cx="9016391" cy="5794592"/>
          </a:xfrm>
        </p:spPr>
        <p:txBody>
          <a:bodyPr>
            <a:noAutofit/>
          </a:bodyPr>
          <a:lstStyle/>
          <a:p>
            <a:pPr marL="257175" indent="-257175">
              <a:spcBef>
                <a:spcPts val="0"/>
              </a:spcBef>
              <a:spcAft>
                <a:spcPts val="0"/>
              </a:spcAft>
              <a:buFont typeface="+mj-lt"/>
              <a:buAutoNum type="arabicPeriod"/>
            </a:pPr>
            <a:r>
              <a:rPr lang="en-US" sz="3200" dirty="0"/>
              <a:t>The canonizing process of the Bible was complex but God was in each step. </a:t>
            </a:r>
          </a:p>
          <a:p>
            <a:pPr marL="257175" indent="-257175">
              <a:spcBef>
                <a:spcPts val="0"/>
              </a:spcBef>
              <a:spcAft>
                <a:spcPts val="0"/>
              </a:spcAft>
              <a:buFont typeface="+mj-lt"/>
              <a:buAutoNum type="arabicPeriod"/>
            </a:pPr>
            <a:r>
              <a:rPr lang="en-US" sz="3200" dirty="0"/>
              <a:t>The Hebrew Old Testament was translated into the Greek Septuagint in the second century B.C.</a:t>
            </a:r>
          </a:p>
          <a:p>
            <a:pPr marL="257175" indent="-257175">
              <a:spcBef>
                <a:spcPts val="0"/>
              </a:spcBef>
              <a:spcAft>
                <a:spcPts val="0"/>
              </a:spcAft>
              <a:buFont typeface="+mj-lt"/>
              <a:buAutoNum type="arabicPeriod"/>
            </a:pPr>
            <a:r>
              <a:rPr lang="en-US" sz="3200" dirty="0"/>
              <a:t>The books of the New Testament were recognized early as authoritative in different Christian communities and later joined together into a collection.</a:t>
            </a:r>
          </a:p>
          <a:p>
            <a:pPr marL="257175" indent="-257175">
              <a:spcBef>
                <a:spcPts val="0"/>
              </a:spcBef>
              <a:spcAft>
                <a:spcPts val="0"/>
              </a:spcAft>
              <a:buFont typeface="+mj-lt"/>
              <a:buAutoNum type="arabicPeriod"/>
            </a:pPr>
            <a:r>
              <a:rPr lang="en-US" sz="3200" dirty="0"/>
              <a:t>As Nazarenes, we accept only the 66 books of the Bible and not the Apocrypha as authoritative.</a:t>
            </a:r>
          </a:p>
          <a:p>
            <a:pPr marL="257175" indent="-257175">
              <a:spcBef>
                <a:spcPts val="0"/>
              </a:spcBef>
              <a:spcAft>
                <a:spcPts val="0"/>
              </a:spcAft>
              <a:buFont typeface="+mj-lt"/>
              <a:buAutoNum type="arabicPeriod"/>
            </a:pPr>
            <a:r>
              <a:rPr lang="en-US" sz="3200" dirty="0"/>
              <a:t>It is crucial that we accept the same set of writings as Scripture in order to maintain doctrinal unity.</a:t>
            </a:r>
          </a:p>
          <a:p>
            <a:endParaRPr lang="en-US" sz="3200" dirty="0"/>
          </a:p>
        </p:txBody>
      </p:sp>
    </p:spTree>
    <p:extLst>
      <p:ext uri="{BB962C8B-B14F-4D97-AF65-F5344CB8AC3E}">
        <p14:creationId xmlns:p14="http://schemas.microsoft.com/office/powerpoint/2010/main" val="163275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C9200-4FC7-DA4A-A18D-BC36CF4224EA}"/>
              </a:ext>
            </a:extLst>
          </p:cNvPr>
          <p:cNvSpPr>
            <a:spLocks noGrp="1"/>
          </p:cNvSpPr>
          <p:nvPr>
            <p:ph type="title"/>
          </p:nvPr>
        </p:nvSpPr>
        <p:spPr>
          <a:xfrm>
            <a:off x="1559721" y="443935"/>
            <a:ext cx="5968748" cy="807922"/>
          </a:xfrm>
        </p:spPr>
        <p:txBody>
          <a:bodyPr>
            <a:noAutofit/>
          </a:bodyPr>
          <a:lstStyle/>
          <a:p>
            <a:pPr algn="just">
              <a:spcBef>
                <a:spcPts val="0"/>
              </a:spcBef>
              <a:tabLst>
                <a:tab pos="4320540" algn="r"/>
                <a:tab pos="171450" algn="l"/>
                <a:tab pos="4320540" algn="r"/>
              </a:tabLst>
            </a:pPr>
            <a:r>
              <a:rPr lang="en-US" sz="5400" b="1" dirty="0"/>
              <a:t>The Bible as “Canon”</a:t>
            </a:r>
          </a:p>
        </p:txBody>
      </p:sp>
      <p:sp>
        <p:nvSpPr>
          <p:cNvPr id="3" name="Content Placeholder 2">
            <a:extLst>
              <a:ext uri="{FF2B5EF4-FFF2-40B4-BE49-F238E27FC236}">
                <a16:creationId xmlns:a16="http://schemas.microsoft.com/office/drawing/2014/main" id="{BD711800-3B80-F44D-9118-AFE3BD64DDF9}"/>
              </a:ext>
            </a:extLst>
          </p:cNvPr>
          <p:cNvSpPr>
            <a:spLocks noGrp="1"/>
          </p:cNvSpPr>
          <p:nvPr>
            <p:ph idx="1"/>
          </p:nvPr>
        </p:nvSpPr>
        <p:spPr>
          <a:xfrm>
            <a:off x="601249" y="2396337"/>
            <a:ext cx="8091814" cy="2998371"/>
          </a:xfrm>
        </p:spPr>
        <p:txBody>
          <a:bodyPr>
            <a:normAutofit/>
          </a:bodyPr>
          <a:lstStyle/>
          <a:p>
            <a:pPr marL="0" indent="0">
              <a:spcBef>
                <a:spcPts val="0"/>
              </a:spcBef>
              <a:spcAft>
                <a:spcPts val="0"/>
              </a:spcAft>
              <a:buNone/>
              <a:tabLst>
                <a:tab pos="4320540" algn="r"/>
              </a:tabLst>
            </a:pPr>
            <a:r>
              <a:rPr lang="en-US" sz="4000" dirty="0"/>
              <a:t>“canon” = from Greek word </a:t>
            </a:r>
            <a:r>
              <a:rPr lang="en-US" sz="4000" i="1" dirty="0" err="1"/>
              <a:t>kanon</a:t>
            </a:r>
            <a:r>
              <a:rPr lang="en-US" sz="4000" i="1" dirty="0"/>
              <a:t>,</a:t>
            </a:r>
            <a:r>
              <a:rPr lang="en-US" sz="4000" dirty="0"/>
              <a:t> a line or rule </a:t>
            </a:r>
          </a:p>
          <a:p>
            <a:pPr marL="0" indent="0">
              <a:spcBef>
                <a:spcPts val="0"/>
              </a:spcBef>
              <a:spcAft>
                <a:spcPts val="0"/>
              </a:spcAft>
              <a:buNone/>
              <a:tabLst>
                <a:tab pos="4320540" algn="r"/>
              </a:tabLst>
            </a:pPr>
            <a:endParaRPr lang="en-US" sz="4000" dirty="0"/>
          </a:p>
          <a:p>
            <a:pPr marL="0" indent="0">
              <a:spcBef>
                <a:spcPts val="0"/>
              </a:spcBef>
              <a:spcAft>
                <a:spcPts val="0"/>
              </a:spcAft>
              <a:buNone/>
              <a:tabLst>
                <a:tab pos="4320540" algn="r"/>
              </a:tabLst>
            </a:pPr>
            <a:r>
              <a:rPr lang="en-US" sz="4000" dirty="0"/>
              <a:t>writings considered sacred by a worshiping community; </a:t>
            </a:r>
          </a:p>
        </p:txBody>
      </p:sp>
    </p:spTree>
    <p:extLst>
      <p:ext uri="{BB962C8B-B14F-4D97-AF65-F5344CB8AC3E}">
        <p14:creationId xmlns:p14="http://schemas.microsoft.com/office/powerpoint/2010/main" val="95662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ABE4-2B45-9C4F-9FAE-0FA5EA3D2F12}"/>
              </a:ext>
            </a:extLst>
          </p:cNvPr>
          <p:cNvSpPr>
            <a:spLocks noGrp="1"/>
          </p:cNvSpPr>
          <p:nvPr>
            <p:ph type="title"/>
          </p:nvPr>
        </p:nvSpPr>
        <p:spPr>
          <a:xfrm>
            <a:off x="271863" y="432812"/>
            <a:ext cx="8533933" cy="1621456"/>
          </a:xfrm>
        </p:spPr>
        <p:txBody>
          <a:bodyPr>
            <a:normAutofit/>
          </a:bodyPr>
          <a:lstStyle/>
          <a:p>
            <a:pPr algn="l">
              <a:spcBef>
                <a:spcPts val="0"/>
              </a:spcBef>
              <a:tabLst>
                <a:tab pos="4320540" algn="r"/>
              </a:tabLst>
            </a:pPr>
            <a:r>
              <a:rPr lang="en-US" dirty="0"/>
              <a:t>Athanasius, Bishop of Alexandria, in AD 367</a:t>
            </a:r>
          </a:p>
        </p:txBody>
      </p:sp>
      <p:sp>
        <p:nvSpPr>
          <p:cNvPr id="3" name="Content Placeholder 2">
            <a:extLst>
              <a:ext uri="{FF2B5EF4-FFF2-40B4-BE49-F238E27FC236}">
                <a16:creationId xmlns:a16="http://schemas.microsoft.com/office/drawing/2014/main" id="{1B8DE6E2-ADF3-604E-A866-A831B9C0F074}"/>
              </a:ext>
            </a:extLst>
          </p:cNvPr>
          <p:cNvSpPr>
            <a:spLocks noGrp="1"/>
          </p:cNvSpPr>
          <p:nvPr>
            <p:ph idx="1"/>
          </p:nvPr>
        </p:nvSpPr>
        <p:spPr>
          <a:xfrm>
            <a:off x="1023425" y="2630466"/>
            <a:ext cx="6904180" cy="2764243"/>
          </a:xfrm>
        </p:spPr>
        <p:txBody>
          <a:bodyPr>
            <a:normAutofit/>
          </a:bodyPr>
          <a:lstStyle/>
          <a:p>
            <a:pPr marL="0" indent="0" algn="ctr">
              <a:buNone/>
            </a:pPr>
            <a:r>
              <a:rPr lang="en-US" sz="3600" dirty="0"/>
              <a:t>The Bible came to be the “rule of faith” of the church, the measuring line that determines orthodoxy </a:t>
            </a:r>
          </a:p>
        </p:txBody>
      </p:sp>
    </p:spTree>
    <p:extLst>
      <p:ext uri="{BB962C8B-B14F-4D97-AF65-F5344CB8AC3E}">
        <p14:creationId xmlns:p14="http://schemas.microsoft.com/office/powerpoint/2010/main" val="265884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E197-61E7-7A49-B17C-9C1EB6703C15}"/>
              </a:ext>
            </a:extLst>
          </p:cNvPr>
          <p:cNvSpPr>
            <a:spLocks noGrp="1"/>
          </p:cNvSpPr>
          <p:nvPr>
            <p:ph type="title"/>
          </p:nvPr>
        </p:nvSpPr>
        <p:spPr/>
        <p:txBody>
          <a:bodyPr>
            <a:normAutofit/>
          </a:bodyPr>
          <a:lstStyle/>
          <a:p>
            <a:pPr algn="l">
              <a:spcBef>
                <a:spcPts val="0"/>
              </a:spcBef>
              <a:tabLst>
                <a:tab pos="4320540" algn="r"/>
              </a:tabLst>
            </a:pPr>
            <a:r>
              <a:rPr lang="en-US" dirty="0"/>
              <a:t>Thomas Aquinas (1225-1274)</a:t>
            </a:r>
          </a:p>
        </p:txBody>
      </p:sp>
      <p:sp>
        <p:nvSpPr>
          <p:cNvPr id="3" name="Content Placeholder 2">
            <a:extLst>
              <a:ext uri="{FF2B5EF4-FFF2-40B4-BE49-F238E27FC236}">
                <a16:creationId xmlns:a16="http://schemas.microsoft.com/office/drawing/2014/main" id="{829679FC-BDA4-9641-AEB5-4F7E8616CDE7}"/>
              </a:ext>
            </a:extLst>
          </p:cNvPr>
          <p:cNvSpPr>
            <a:spLocks noGrp="1"/>
          </p:cNvSpPr>
          <p:nvPr>
            <p:ph idx="1"/>
          </p:nvPr>
        </p:nvSpPr>
        <p:spPr>
          <a:xfrm>
            <a:off x="1308296" y="2355459"/>
            <a:ext cx="6619309" cy="3039249"/>
          </a:xfrm>
        </p:spPr>
        <p:txBody>
          <a:bodyPr>
            <a:normAutofit/>
          </a:bodyPr>
          <a:lstStyle/>
          <a:p>
            <a:pPr marL="0" indent="0" algn="ctr">
              <a:buNone/>
            </a:pPr>
            <a:r>
              <a:rPr lang="en-US" sz="4400" dirty="0"/>
              <a:t>“Canonical scripture alone is the rule of faith.”</a:t>
            </a:r>
          </a:p>
        </p:txBody>
      </p:sp>
    </p:spTree>
    <p:extLst>
      <p:ext uri="{BB962C8B-B14F-4D97-AF65-F5344CB8AC3E}">
        <p14:creationId xmlns:p14="http://schemas.microsoft.com/office/powerpoint/2010/main" val="81465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F7535-3C8C-7445-858B-2869763C51FD}"/>
              </a:ext>
            </a:extLst>
          </p:cNvPr>
          <p:cNvSpPr>
            <a:spLocks noGrp="1"/>
          </p:cNvSpPr>
          <p:nvPr>
            <p:ph type="title"/>
          </p:nvPr>
        </p:nvSpPr>
        <p:spPr>
          <a:xfrm>
            <a:off x="0" y="102079"/>
            <a:ext cx="7886700" cy="1325563"/>
          </a:xfrm>
        </p:spPr>
        <p:txBody>
          <a:bodyPr>
            <a:normAutofit/>
          </a:bodyPr>
          <a:lstStyle/>
          <a:p>
            <a:pPr algn="l">
              <a:spcBef>
                <a:spcPts val="0"/>
              </a:spcBef>
              <a:tabLst>
                <a:tab pos="4320540" algn="r"/>
              </a:tabLst>
            </a:pPr>
            <a:r>
              <a:rPr lang="en-US" dirty="0"/>
              <a:t>How we got the Bible:</a:t>
            </a:r>
          </a:p>
        </p:txBody>
      </p:sp>
      <p:sp>
        <p:nvSpPr>
          <p:cNvPr id="3" name="Content Placeholder 2">
            <a:extLst>
              <a:ext uri="{FF2B5EF4-FFF2-40B4-BE49-F238E27FC236}">
                <a16:creationId xmlns:a16="http://schemas.microsoft.com/office/drawing/2014/main" id="{1107B24D-F083-D449-8A34-E429CDCD504A}"/>
              </a:ext>
            </a:extLst>
          </p:cNvPr>
          <p:cNvSpPr>
            <a:spLocks noGrp="1"/>
          </p:cNvSpPr>
          <p:nvPr>
            <p:ph idx="1"/>
          </p:nvPr>
        </p:nvSpPr>
        <p:spPr>
          <a:xfrm>
            <a:off x="98443" y="1164594"/>
            <a:ext cx="9045557" cy="5693405"/>
          </a:xfrm>
        </p:spPr>
        <p:txBody>
          <a:bodyPr>
            <a:noAutofit/>
          </a:bodyPr>
          <a:lstStyle/>
          <a:p>
            <a:pPr marL="171450" indent="-171450">
              <a:spcBef>
                <a:spcPts val="0"/>
              </a:spcBef>
              <a:spcAft>
                <a:spcPts val="0"/>
              </a:spcAft>
            </a:pPr>
            <a:r>
              <a:rPr lang="en-US" sz="3200" dirty="0"/>
              <a:t>Events</a:t>
            </a:r>
          </a:p>
          <a:p>
            <a:pPr marL="171450" indent="-171450">
              <a:spcBef>
                <a:spcPts val="0"/>
              </a:spcBef>
              <a:spcAft>
                <a:spcPts val="0"/>
              </a:spcAft>
            </a:pPr>
            <a:r>
              <a:rPr lang="en-US" sz="3200" dirty="0"/>
              <a:t>Oral traditions</a:t>
            </a:r>
          </a:p>
          <a:p>
            <a:pPr marL="171450" indent="-171450">
              <a:spcBef>
                <a:spcPts val="0"/>
              </a:spcBef>
              <a:spcAft>
                <a:spcPts val="0"/>
              </a:spcAft>
            </a:pPr>
            <a:r>
              <a:rPr lang="en-US" sz="3200" dirty="0"/>
              <a:t>Writing</a:t>
            </a:r>
          </a:p>
          <a:p>
            <a:pPr marL="171450" indent="-171450">
              <a:spcBef>
                <a:spcPts val="0"/>
              </a:spcBef>
              <a:spcAft>
                <a:spcPts val="0"/>
              </a:spcAft>
            </a:pPr>
            <a:r>
              <a:rPr lang="en-US" sz="3200" dirty="0"/>
              <a:t>Collecting</a:t>
            </a:r>
          </a:p>
          <a:p>
            <a:pPr marL="171450" indent="-171450">
              <a:spcBef>
                <a:spcPts val="0"/>
              </a:spcBef>
              <a:spcAft>
                <a:spcPts val="0"/>
              </a:spcAft>
            </a:pPr>
            <a:r>
              <a:rPr lang="en-US" sz="3200" dirty="0"/>
              <a:t>Editing</a:t>
            </a:r>
          </a:p>
          <a:p>
            <a:pPr marL="171450" indent="-171450">
              <a:spcBef>
                <a:spcPts val="0"/>
              </a:spcBef>
              <a:spcAft>
                <a:spcPts val="0"/>
              </a:spcAft>
            </a:pPr>
            <a:r>
              <a:rPr lang="en-US" sz="3200" dirty="0"/>
              <a:t>Set Text, no changes</a:t>
            </a:r>
          </a:p>
          <a:p>
            <a:pPr marL="171450" indent="-171450">
              <a:spcBef>
                <a:spcPts val="0"/>
              </a:spcBef>
              <a:spcAft>
                <a:spcPts val="0"/>
              </a:spcAft>
            </a:pPr>
            <a:r>
              <a:rPr lang="en-US" sz="3200" dirty="0"/>
              <a:t>Copying and Distribution</a:t>
            </a:r>
          </a:p>
          <a:p>
            <a:pPr marL="171450" indent="-171450">
              <a:spcBef>
                <a:spcPts val="0"/>
              </a:spcBef>
              <a:spcAft>
                <a:spcPts val="0"/>
              </a:spcAft>
            </a:pPr>
            <a:r>
              <a:rPr lang="en-US" sz="3200" dirty="0"/>
              <a:t>Canonizing</a:t>
            </a:r>
          </a:p>
          <a:p>
            <a:pPr marL="171450" indent="-171450">
              <a:spcBef>
                <a:spcPts val="0"/>
              </a:spcBef>
              <a:spcAft>
                <a:spcPts val="0"/>
              </a:spcAft>
            </a:pPr>
            <a:r>
              <a:rPr lang="en-US" sz="3200" dirty="0"/>
              <a:t>Copying and distribution of the manuscripts</a:t>
            </a:r>
          </a:p>
          <a:p>
            <a:pPr marL="171450" indent="-171450">
              <a:spcBef>
                <a:spcPts val="0"/>
              </a:spcBef>
              <a:spcAft>
                <a:spcPts val="0"/>
              </a:spcAft>
            </a:pPr>
            <a:r>
              <a:rPr lang="en-US" sz="3200" dirty="0"/>
              <a:t>Translations</a:t>
            </a:r>
          </a:p>
          <a:p>
            <a:pPr marL="171450" indent="-171450">
              <a:spcBef>
                <a:spcPts val="0"/>
              </a:spcBef>
              <a:spcAft>
                <a:spcPts val="0"/>
              </a:spcAft>
            </a:pPr>
            <a:r>
              <a:rPr lang="en-US" sz="3200" dirty="0"/>
              <a:t>Translation into English or other modern languages</a:t>
            </a:r>
          </a:p>
          <a:p>
            <a:pPr marL="171450" indent="-171450">
              <a:spcBef>
                <a:spcPts val="0"/>
              </a:spcBef>
              <a:spcAft>
                <a:spcPts val="0"/>
              </a:spcAft>
            </a:pPr>
            <a:r>
              <a:rPr lang="en-US" sz="3200" dirty="0"/>
              <a:t>Various new modern versions in English or other modern translations </a:t>
            </a:r>
          </a:p>
        </p:txBody>
      </p:sp>
    </p:spTree>
    <p:extLst>
      <p:ext uri="{BB962C8B-B14F-4D97-AF65-F5344CB8AC3E}">
        <p14:creationId xmlns:p14="http://schemas.microsoft.com/office/powerpoint/2010/main" val="372336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D14A3-458B-FD41-A86F-5A0DF390C2DB}"/>
              </a:ext>
            </a:extLst>
          </p:cNvPr>
          <p:cNvSpPr>
            <a:spLocks noGrp="1"/>
          </p:cNvSpPr>
          <p:nvPr>
            <p:ph type="title"/>
          </p:nvPr>
        </p:nvSpPr>
        <p:spPr>
          <a:xfrm>
            <a:off x="0" y="0"/>
            <a:ext cx="7886700" cy="1325563"/>
          </a:xfrm>
        </p:spPr>
        <p:txBody>
          <a:bodyPr>
            <a:normAutofit/>
          </a:bodyPr>
          <a:lstStyle/>
          <a:p>
            <a:pPr marL="342900" indent="-342900" algn="just">
              <a:spcBef>
                <a:spcPts val="0"/>
              </a:spcBef>
              <a:tabLst>
                <a:tab pos="4320540" algn="r"/>
                <a:tab pos="171450" algn="l"/>
                <a:tab pos="4320540" algn="r"/>
              </a:tabLst>
            </a:pPr>
            <a:r>
              <a:rPr lang="en-US" b="1" dirty="0"/>
              <a:t>The Old Testament as Canon</a:t>
            </a:r>
          </a:p>
        </p:txBody>
      </p:sp>
      <p:sp>
        <p:nvSpPr>
          <p:cNvPr id="3" name="Content Placeholder 2">
            <a:extLst>
              <a:ext uri="{FF2B5EF4-FFF2-40B4-BE49-F238E27FC236}">
                <a16:creationId xmlns:a16="http://schemas.microsoft.com/office/drawing/2014/main" id="{0A4AB58B-F3D8-E44B-B28F-5B29C9DBE753}"/>
              </a:ext>
            </a:extLst>
          </p:cNvPr>
          <p:cNvSpPr>
            <a:spLocks noGrp="1"/>
          </p:cNvSpPr>
          <p:nvPr>
            <p:ph idx="1"/>
          </p:nvPr>
        </p:nvSpPr>
        <p:spPr>
          <a:xfrm>
            <a:off x="521397" y="1711675"/>
            <a:ext cx="7365303" cy="5039853"/>
          </a:xfrm>
        </p:spPr>
        <p:txBody>
          <a:bodyPr>
            <a:normAutofit/>
          </a:bodyPr>
          <a:lstStyle/>
          <a:p>
            <a:pPr marL="257175" indent="-257175" algn="just">
              <a:spcBef>
                <a:spcPts val="0"/>
              </a:spcBef>
              <a:spcAft>
                <a:spcPts val="0"/>
              </a:spcAft>
              <a:buFont typeface="+mj-lt"/>
              <a:buAutoNum type="alphaUcPeriod"/>
              <a:tabLst>
                <a:tab pos="4320540" algn="r"/>
              </a:tabLst>
            </a:pPr>
            <a:r>
              <a:rPr lang="en-US" sz="4000" dirty="0"/>
              <a:t>The Old Testament as the Hebrew Scripture</a:t>
            </a:r>
          </a:p>
          <a:p>
            <a:pPr marL="342900" algn="just">
              <a:spcBef>
                <a:spcPts val="0"/>
              </a:spcBef>
              <a:spcAft>
                <a:spcPts val="0"/>
              </a:spcAft>
              <a:tabLst>
                <a:tab pos="4320540" algn="r"/>
              </a:tabLst>
            </a:pPr>
            <a:r>
              <a:rPr lang="en-US" sz="4000" dirty="0"/>
              <a:t>established by the time of Jesus, confirmed by AD 90 and the Jewish Council of Jamnia</a:t>
            </a:r>
          </a:p>
        </p:txBody>
      </p:sp>
    </p:spTree>
    <p:extLst>
      <p:ext uri="{BB962C8B-B14F-4D97-AF65-F5344CB8AC3E}">
        <p14:creationId xmlns:p14="http://schemas.microsoft.com/office/powerpoint/2010/main" val="69408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42286-0D93-7F48-8620-354DBF1850BD}"/>
              </a:ext>
            </a:extLst>
          </p:cNvPr>
          <p:cNvSpPr>
            <a:spLocks noGrp="1"/>
          </p:cNvSpPr>
          <p:nvPr>
            <p:ph type="title"/>
          </p:nvPr>
        </p:nvSpPr>
        <p:spPr>
          <a:xfrm>
            <a:off x="545876" y="332069"/>
            <a:ext cx="5878011" cy="757696"/>
          </a:xfrm>
        </p:spPr>
        <p:txBody>
          <a:bodyPr>
            <a:noAutofit/>
          </a:bodyPr>
          <a:lstStyle/>
          <a:p>
            <a:pPr marL="342900" algn="just">
              <a:spcBef>
                <a:spcPts val="0"/>
              </a:spcBef>
              <a:tabLst>
                <a:tab pos="4320540" algn="r"/>
              </a:tabLst>
            </a:pPr>
            <a:r>
              <a:rPr lang="en-US" sz="6000" dirty="0" err="1"/>
              <a:t>TaNaK</a:t>
            </a:r>
            <a:endParaRPr lang="en-US" sz="6000" dirty="0"/>
          </a:p>
        </p:txBody>
      </p:sp>
      <p:sp>
        <p:nvSpPr>
          <p:cNvPr id="3" name="Content Placeholder 2">
            <a:extLst>
              <a:ext uri="{FF2B5EF4-FFF2-40B4-BE49-F238E27FC236}">
                <a16:creationId xmlns:a16="http://schemas.microsoft.com/office/drawing/2014/main" id="{258B0C1D-EFF3-DC46-99AC-35BA87B0DA64}"/>
              </a:ext>
            </a:extLst>
          </p:cNvPr>
          <p:cNvSpPr>
            <a:spLocks noGrp="1"/>
          </p:cNvSpPr>
          <p:nvPr>
            <p:ph idx="1"/>
          </p:nvPr>
        </p:nvSpPr>
        <p:spPr>
          <a:xfrm>
            <a:off x="0" y="1540701"/>
            <a:ext cx="8456663" cy="5317299"/>
          </a:xfrm>
        </p:spPr>
        <p:txBody>
          <a:bodyPr>
            <a:noAutofit/>
          </a:bodyPr>
          <a:lstStyle/>
          <a:p>
            <a:pPr marL="236538" indent="0" algn="just">
              <a:spcBef>
                <a:spcPts val="0"/>
              </a:spcBef>
              <a:spcAft>
                <a:spcPts val="0"/>
              </a:spcAft>
              <a:buNone/>
              <a:tabLst>
                <a:tab pos="4319588" algn="r"/>
              </a:tabLst>
            </a:pPr>
            <a:r>
              <a:rPr lang="en-US" sz="3200" u="sng" dirty="0"/>
              <a:t>Torah or Law</a:t>
            </a:r>
            <a:r>
              <a:rPr lang="en-US" sz="3200" dirty="0"/>
              <a:t>: the five books of Moses: Genesis, Exodus, Leviticus, Numbers, Deuteronomy</a:t>
            </a:r>
          </a:p>
          <a:p>
            <a:pPr marL="236538" indent="0" algn="just">
              <a:spcBef>
                <a:spcPts val="0"/>
              </a:spcBef>
              <a:spcAft>
                <a:spcPts val="0"/>
              </a:spcAft>
              <a:buNone/>
              <a:tabLst>
                <a:tab pos="4319588" algn="r"/>
              </a:tabLst>
            </a:pPr>
            <a:r>
              <a:rPr lang="en-US" sz="3200" u="sng" dirty="0" err="1"/>
              <a:t>Nebiim</a:t>
            </a:r>
            <a:r>
              <a:rPr lang="en-US" sz="3200" u="sng" dirty="0"/>
              <a:t> or Prophets:</a:t>
            </a:r>
          </a:p>
          <a:p>
            <a:pPr marL="1023938" lvl="1" indent="-171450" algn="just">
              <a:spcBef>
                <a:spcPts val="0"/>
              </a:spcBef>
              <a:spcAft>
                <a:spcPts val="0"/>
              </a:spcAft>
              <a:tabLst>
                <a:tab pos="4320540" algn="r"/>
                <a:tab pos="685800" algn="l"/>
                <a:tab pos="4320540" algn="r"/>
              </a:tabLst>
            </a:pPr>
            <a:r>
              <a:rPr lang="en-US" sz="2800" i="1" dirty="0"/>
              <a:t>Former</a:t>
            </a:r>
            <a:r>
              <a:rPr lang="en-US" sz="2800" dirty="0"/>
              <a:t>: Joshua, Judges, Samuel, Kings.</a:t>
            </a:r>
          </a:p>
          <a:p>
            <a:pPr marL="1023938" lvl="1" indent="-171450" algn="just">
              <a:spcBef>
                <a:spcPts val="0"/>
              </a:spcBef>
              <a:spcAft>
                <a:spcPts val="0"/>
              </a:spcAft>
              <a:tabLst>
                <a:tab pos="4320540" algn="r"/>
                <a:tab pos="685800" algn="l"/>
                <a:tab pos="4320540" algn="r"/>
              </a:tabLst>
            </a:pPr>
            <a:r>
              <a:rPr lang="en-US" sz="2800" i="1" dirty="0"/>
              <a:t>Latter</a:t>
            </a:r>
            <a:r>
              <a:rPr lang="en-US" sz="2800" dirty="0"/>
              <a:t>: Isaiah, Jeremiah, Ezekiel, Book of the Twelve (“Minor Prophets”)</a:t>
            </a:r>
          </a:p>
          <a:p>
            <a:pPr marL="285750" lvl="0" indent="0">
              <a:buNone/>
            </a:pPr>
            <a:r>
              <a:rPr lang="en-US" sz="3200" u="sng" dirty="0" err="1"/>
              <a:t>Ketubim</a:t>
            </a:r>
            <a:r>
              <a:rPr lang="en-US" sz="3200" u="sng" dirty="0"/>
              <a:t> or Writings</a:t>
            </a:r>
            <a:r>
              <a:rPr lang="en-US" sz="3200" dirty="0"/>
              <a:t>: Psalms, Proverbs, Job, the five called the </a:t>
            </a:r>
            <a:r>
              <a:rPr lang="en-US" sz="3200" dirty="0" err="1"/>
              <a:t>Megilloth</a:t>
            </a:r>
            <a:r>
              <a:rPr lang="en-US" sz="3200" dirty="0"/>
              <a:t> or scrolls: Song of Solomon, Ruth, Ecclesiastes, Esther, Lamentations; Daniel; Ezra-Nehemiah as one book.</a:t>
            </a:r>
          </a:p>
        </p:txBody>
      </p:sp>
    </p:spTree>
    <p:extLst>
      <p:ext uri="{BB962C8B-B14F-4D97-AF65-F5344CB8AC3E}">
        <p14:creationId xmlns:p14="http://schemas.microsoft.com/office/powerpoint/2010/main" val="3305984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0DB4-252B-6045-AE8D-8198DF496CEF}"/>
              </a:ext>
            </a:extLst>
          </p:cNvPr>
          <p:cNvSpPr>
            <a:spLocks noGrp="1"/>
          </p:cNvSpPr>
          <p:nvPr>
            <p:ph type="title"/>
          </p:nvPr>
        </p:nvSpPr>
        <p:spPr/>
        <p:txBody>
          <a:bodyPr>
            <a:normAutofit/>
          </a:bodyPr>
          <a:lstStyle/>
          <a:p>
            <a:pPr>
              <a:spcBef>
                <a:spcPts val="0"/>
              </a:spcBef>
              <a:tabLst>
                <a:tab pos="-1394936" algn="l"/>
                <a:tab pos="-942975" algn="l"/>
                <a:tab pos="-600075" algn="l"/>
                <a:tab pos="-257175" algn="l"/>
                <a:tab pos="85725" algn="l"/>
                <a:tab pos="514350" algn="l"/>
                <a:tab pos="771525" algn="l"/>
                <a:tab pos="1114425" algn="l"/>
                <a:tab pos="1457325" algn="l"/>
                <a:tab pos="1800225" algn="l"/>
                <a:tab pos="2143125" algn="l"/>
                <a:tab pos="2486025" algn="l"/>
                <a:tab pos="2828925" algn="l"/>
              </a:tabLst>
            </a:pPr>
            <a:r>
              <a:rPr lang="en-US" dirty="0"/>
              <a:t>B. The Septuagint (abbreviation LXX “70”)</a:t>
            </a:r>
          </a:p>
        </p:txBody>
      </p:sp>
      <p:sp>
        <p:nvSpPr>
          <p:cNvPr id="3" name="Content Placeholder 2">
            <a:extLst>
              <a:ext uri="{FF2B5EF4-FFF2-40B4-BE49-F238E27FC236}">
                <a16:creationId xmlns:a16="http://schemas.microsoft.com/office/drawing/2014/main" id="{D9462252-C1F1-5348-85FF-D953035DE24D}"/>
              </a:ext>
            </a:extLst>
          </p:cNvPr>
          <p:cNvSpPr>
            <a:spLocks noGrp="1"/>
          </p:cNvSpPr>
          <p:nvPr>
            <p:ph idx="1"/>
          </p:nvPr>
        </p:nvSpPr>
        <p:spPr>
          <a:xfrm>
            <a:off x="628650" y="2329841"/>
            <a:ext cx="7886700" cy="3847122"/>
          </a:xfrm>
        </p:spPr>
        <p:txBody>
          <a:bodyPr>
            <a:normAutofit/>
          </a:bodyPr>
          <a:lstStyle/>
          <a:p>
            <a:pPr>
              <a:spcBef>
                <a:spcPts val="0"/>
              </a:spcBef>
              <a:spcAft>
                <a:spcPts val="0"/>
              </a:spcAft>
            </a:pPr>
            <a:r>
              <a:rPr lang="en-US" sz="4000" dirty="0"/>
              <a:t>second century BC</a:t>
            </a:r>
          </a:p>
          <a:p>
            <a:pPr>
              <a:spcBef>
                <a:spcPts val="0"/>
              </a:spcBef>
              <a:spcAft>
                <a:spcPts val="0"/>
              </a:spcAft>
            </a:pPr>
            <a:r>
              <a:rPr lang="en-US" sz="4000" dirty="0"/>
              <a:t>Greek translation of the Old Testament </a:t>
            </a:r>
          </a:p>
          <a:p>
            <a:pPr>
              <a:spcBef>
                <a:spcPts val="0"/>
              </a:spcBef>
              <a:spcAft>
                <a:spcPts val="0"/>
              </a:spcAft>
            </a:pPr>
            <a:r>
              <a:rPr lang="en-US" sz="4000" dirty="0"/>
              <a:t>Alexandria, Egypt </a:t>
            </a:r>
          </a:p>
          <a:p>
            <a:pPr lvl="0"/>
            <a:r>
              <a:rPr lang="en-US" sz="4000" dirty="0"/>
              <a:t>The Bible of the Greek speaking world</a:t>
            </a:r>
          </a:p>
        </p:txBody>
      </p:sp>
    </p:spTree>
    <p:extLst>
      <p:ext uri="{BB962C8B-B14F-4D97-AF65-F5344CB8AC3E}">
        <p14:creationId xmlns:p14="http://schemas.microsoft.com/office/powerpoint/2010/main" val="38419909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1026</Words>
  <Application>Microsoft Macintosh PowerPoint</Application>
  <PresentationFormat>On-screen Show (4:3)</PresentationFormat>
  <Paragraphs>151</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Session 3</vt:lpstr>
      <vt:lpstr>“All Scripture is breathed out by God and profitable for teaching, for reproof, for correction, and for training in righteousness, that the man of God may be complete, equipped for every good work.” (2 Timothy 3:16-17)</vt:lpstr>
      <vt:lpstr>The Bible as “Canon”</vt:lpstr>
      <vt:lpstr>Athanasius, Bishop of Alexandria, in AD 367</vt:lpstr>
      <vt:lpstr>Thomas Aquinas (1225-1274)</vt:lpstr>
      <vt:lpstr>How we got the Bible:</vt:lpstr>
      <vt:lpstr>The Old Testament as Canon</vt:lpstr>
      <vt:lpstr>TaNaK</vt:lpstr>
      <vt:lpstr>B. The Septuagint (abbreviation LXX “70”)</vt:lpstr>
      <vt:lpstr>C. Apocrypha</vt:lpstr>
      <vt:lpstr>D. Christian Canonization of the OT</vt:lpstr>
      <vt:lpstr>Protestant Reformation</vt:lpstr>
      <vt:lpstr>Why only 39 books?</vt:lpstr>
      <vt:lpstr>The Canonization of the New Testament</vt:lpstr>
      <vt:lpstr>PowerPoint Presentation</vt:lpstr>
      <vt:lpstr>The Role of Marcion (ca 100-160)</vt:lpstr>
      <vt:lpstr>Reaction of the church</vt:lpstr>
      <vt:lpstr>Origen (185-254) gave three categories:</vt:lpstr>
      <vt:lpstr>2. Eusebius (260/265 – 339/340):</vt:lpstr>
      <vt:lpstr>The New Testament Apocrypha (many documents are heretical)</vt:lpstr>
      <vt:lpstr>Confirming the Canon</vt:lpstr>
      <vt:lpstr>Article IV Nazarene Manual</vt:lpstr>
      <vt:lpstr>How does this affect interpretation?</vt:lpstr>
      <vt:lpstr>Big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dc:title>
  <dc:creator>Ackerman, David</dc:creator>
  <cp:lastModifiedBy>Ackerman, David</cp:lastModifiedBy>
  <cp:revision>5</cp:revision>
  <dcterms:created xsi:type="dcterms:W3CDTF">2019-06-04T05:20:26Z</dcterms:created>
  <dcterms:modified xsi:type="dcterms:W3CDTF">2019-08-02T08:19:55Z</dcterms:modified>
</cp:coreProperties>
</file>