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notesMasterIdLst>
    <p:notesMasterId r:id="rId41"/>
  </p:notesMasterIdLst>
  <p:sldIdLst>
    <p:sldId id="256" r:id="rId2"/>
    <p:sldId id="264" r:id="rId3"/>
    <p:sldId id="257" r:id="rId4"/>
    <p:sldId id="310" r:id="rId5"/>
    <p:sldId id="270" r:id="rId6"/>
    <p:sldId id="258" r:id="rId7"/>
    <p:sldId id="271" r:id="rId8"/>
    <p:sldId id="276" r:id="rId9"/>
    <p:sldId id="259" r:id="rId10"/>
    <p:sldId id="311" r:id="rId11"/>
    <p:sldId id="260" r:id="rId12"/>
    <p:sldId id="297" r:id="rId13"/>
    <p:sldId id="261" r:id="rId14"/>
    <p:sldId id="306" r:id="rId15"/>
    <p:sldId id="312" r:id="rId16"/>
    <p:sldId id="314" r:id="rId17"/>
    <p:sldId id="322" r:id="rId18"/>
    <p:sldId id="323" r:id="rId19"/>
    <p:sldId id="324" r:id="rId20"/>
    <p:sldId id="328" r:id="rId21"/>
    <p:sldId id="327" r:id="rId22"/>
    <p:sldId id="326" r:id="rId23"/>
    <p:sldId id="329" r:id="rId24"/>
    <p:sldId id="336" r:id="rId25"/>
    <p:sldId id="339" r:id="rId26"/>
    <p:sldId id="340" r:id="rId27"/>
    <p:sldId id="337" r:id="rId28"/>
    <p:sldId id="338" r:id="rId29"/>
    <p:sldId id="330" r:id="rId30"/>
    <p:sldId id="342" r:id="rId31"/>
    <p:sldId id="331" r:id="rId32"/>
    <p:sldId id="332" r:id="rId33"/>
    <p:sldId id="351" r:id="rId34"/>
    <p:sldId id="350" r:id="rId35"/>
    <p:sldId id="333" r:id="rId36"/>
    <p:sldId id="356" r:id="rId37"/>
    <p:sldId id="355" r:id="rId38"/>
    <p:sldId id="352" r:id="rId39"/>
    <p:sldId id="35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12"/>
    <p:restoredTop sz="86376"/>
  </p:normalViewPr>
  <p:slideViewPr>
    <p:cSldViewPr snapToGrid="0" snapToObjects="1">
      <p:cViewPr varScale="1">
        <p:scale>
          <a:sx n="98" d="100"/>
          <a:sy n="98" d="100"/>
        </p:scale>
        <p:origin x="208" y="264"/>
      </p:cViewPr>
      <p:guideLst/>
    </p:cSldViewPr>
  </p:slideViewPr>
  <p:outlineViewPr>
    <p:cViewPr>
      <p:scale>
        <a:sx n="35" d="100"/>
        <a:sy n="35" d="100"/>
      </p:scale>
      <p:origin x="0" y="-325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CF55E-5765-E84D-B8CF-BA2B48E32F7D}" type="datetimeFigureOut">
              <a:rPr lang="en-US" smtClean="0"/>
              <a:t>8/2/19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D68E-B937-4545-AA5F-04446E92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8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73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66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50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5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07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87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8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01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42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47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91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7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348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63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3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734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02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051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58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3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22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52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846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12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99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33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322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143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906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748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6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4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9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8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5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BD68E-B937-4545-AA5F-04446E92D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8/2/19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3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109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914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2074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987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669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7023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1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1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0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34E6425-0181-43F2-84FC-787E803FD2F8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6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012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0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1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7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82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974459-A74B-944D-9B30-5FDC02439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643467"/>
            <a:ext cx="8178799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6300" i="1" dirty="0"/>
              <a:t>Session 5</a:t>
            </a:r>
            <a:endParaRPr lang="en-US" sz="6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F582F-205A-4E4E-81CF-2C59E23CE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49" y="4233672"/>
            <a:ext cx="6108101" cy="1145829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>
            <a:noAutofit/>
          </a:bodyPr>
          <a:lstStyle/>
          <a:p>
            <a:pPr lvl="0" algn="ctr"/>
            <a:r>
              <a:rPr lang="en-US" sz="4400" i="1" dirty="0">
                <a:latin typeface="+mj-lt"/>
                <a:ea typeface="+mj-ea"/>
                <a:cs typeface="+mj-cs"/>
              </a:rPr>
              <a:t>The History of Biblical Interpretation—Up to the Reformation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153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8F8D-BF7F-634E-9769-009373BD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Hillel’s seven rules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19D2-CC28-E442-B7DB-4D26B4776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58" y="2323224"/>
            <a:ext cx="8419531" cy="4173109"/>
          </a:xfrm>
        </p:spPr>
        <p:txBody>
          <a:bodyPr>
            <a:normAutofit/>
          </a:bodyPr>
          <a:lstStyle/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Kelal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upherat</a:t>
            </a:r>
            <a:r>
              <a:rPr lang="en-US" sz="2800" dirty="0">
                <a:solidFill>
                  <a:schemeClr val="tx1"/>
                </a:solidFill>
              </a:rPr>
              <a:t>: Deduction from a general to specific case </a:t>
            </a:r>
          </a:p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Kayoze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bo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bemaqom</a:t>
            </a:r>
            <a:r>
              <a:rPr lang="en-US" sz="2800" i="1" dirty="0">
                <a:solidFill>
                  <a:schemeClr val="tx1"/>
                </a:solidFill>
              </a:rPr>
              <a:t> ‘</a:t>
            </a:r>
            <a:r>
              <a:rPr lang="en-US" sz="2800" i="1" dirty="0" err="1">
                <a:solidFill>
                  <a:schemeClr val="tx1"/>
                </a:solidFill>
              </a:rPr>
              <a:t>aher</a:t>
            </a:r>
            <a:r>
              <a:rPr lang="en-US" sz="2800" i="1" dirty="0">
                <a:solidFill>
                  <a:schemeClr val="tx1"/>
                </a:solidFill>
              </a:rPr>
              <a:t>: </a:t>
            </a:r>
            <a:r>
              <a:rPr lang="en-US" sz="2800" dirty="0">
                <a:solidFill>
                  <a:schemeClr val="tx1"/>
                </a:solidFill>
              </a:rPr>
              <a:t>Interpretation from a similar passage; explanation from another passage or difficulty in one passage may be resolved by comparing it with another similar passage</a:t>
            </a:r>
          </a:p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Dabar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halamed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me’inyano</a:t>
            </a:r>
            <a:r>
              <a:rPr lang="en-US" sz="2800" dirty="0">
                <a:solidFill>
                  <a:schemeClr val="tx1"/>
                </a:solidFill>
              </a:rPr>
              <a:t>: A meaning is established by its context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40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D2D0-C6EA-6548-91D8-E68201D1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Hellenistic Judaism and the Allegorical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3EA2C-0BD3-BE47-BC32-1402A29C3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4" y="2336872"/>
            <a:ext cx="8720920" cy="4282291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tx1"/>
                </a:solidFill>
              </a:rPr>
              <a:t>Centered in Alexandria, Egypt, based on Greek philosophy</a:t>
            </a:r>
          </a:p>
          <a:p>
            <a:pPr lvl="0"/>
            <a:r>
              <a:rPr lang="en-US" sz="3200" dirty="0">
                <a:solidFill>
                  <a:schemeClr val="tx1"/>
                </a:solidFill>
              </a:rPr>
              <a:t>Allegory: A deeper meaning lies behind the words of the text</a:t>
            </a:r>
          </a:p>
          <a:p>
            <a:pPr lvl="0"/>
            <a:r>
              <a:rPr lang="en-US" sz="3200" dirty="0">
                <a:solidFill>
                  <a:schemeClr val="tx1"/>
                </a:solidFill>
              </a:rPr>
              <a:t>Philo of Alexandria (20 BC – AD 54): two levels of understanding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Outer, literal husk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Inner, spiritual kernel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096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DFFC-C947-BE4D-97C8-C1919A47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Challenges with the Allegorical Method: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36C27-3B61-B546-A0D3-66C1FAD97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05" y="2336873"/>
            <a:ext cx="8678839" cy="4521127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</a:rPr>
              <a:t>Subjective, meaning is determined by interpreter, interpreter is the authority</a:t>
            </a:r>
          </a:p>
          <a:p>
            <a:pPr lvl="0"/>
            <a:r>
              <a:rPr lang="en-US" sz="3600" dirty="0">
                <a:solidFill>
                  <a:schemeClr val="tx1"/>
                </a:solidFill>
              </a:rPr>
              <a:t>Common among Jews and later Christians</a:t>
            </a:r>
          </a:p>
          <a:p>
            <a:pPr lvl="0"/>
            <a:r>
              <a:rPr lang="en-US" sz="3600" dirty="0">
                <a:solidFill>
                  <a:schemeClr val="tx1"/>
                </a:solidFill>
              </a:rPr>
              <a:t>Strong reaction against it last century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8448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C0C7-9940-1D4D-979F-9BDDFE7C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Qumran</a:t>
            </a:r>
            <a:r>
              <a:rPr lang="en-US" dirty="0">
                <a:solidFill>
                  <a:schemeClr val="tx1"/>
                </a:solidFill>
              </a:rPr>
              <a:t> (150 BC – AD 68)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14B1C-0FAA-C041-BA5E-2CCDEDEB0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1338"/>
            <a:ext cx="9048466" cy="4159461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From deserts of Judea, wrote the “Dead Sea Scrolls”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Essenes who believed God would bring a new day through them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Concerned especially with OT prophecy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Wrote commentaries on the OT</a:t>
            </a:r>
          </a:p>
          <a:p>
            <a:pPr lvl="0"/>
            <a:r>
              <a:rPr lang="en-US" sz="2800" i="1" dirty="0">
                <a:solidFill>
                  <a:schemeClr val="tx1"/>
                </a:solidFill>
              </a:rPr>
              <a:t>Pesher</a:t>
            </a:r>
            <a:r>
              <a:rPr lang="en-US" sz="2800" dirty="0">
                <a:solidFill>
                  <a:schemeClr val="tx1"/>
                </a:solidFill>
              </a:rPr>
              <a:t> “interpretation” of the OT for their 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068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C44D-60AD-CD40-B6C0-1B9DC4A8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Key Ideas: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F08C2-978D-BD4C-B6B3-B92501FD6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" y="2336872"/>
            <a:ext cx="8857397" cy="452112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It is important for us to study the history of interpretation so that we can learn new methods and avoid the mistakes of others.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Jewish interpretation followed many methods, including literal and allegorical.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Allegorization</a:t>
            </a:r>
            <a:r>
              <a:rPr lang="en-US" sz="2800" dirty="0">
                <a:solidFill>
                  <a:schemeClr val="tx1"/>
                </a:solidFill>
              </a:rPr>
              <a:t> is when the details of a passage are given spiritual meaning. This method can be dangerous because the interpreter becomes the authority and may impose a meaning not intended by the author.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059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BBF5-2B4E-F549-936C-FA1183A8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Early Church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(AD 30-100)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1237-2DAC-C34E-862F-F32D352FE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273C0-3004-AE4C-893D-6BE103AE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NT use of the OT: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E7412-15BF-D746-970F-856FC4543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70966" cy="41292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Accepted the OT as Scripture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Jewish methods of interpretation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 the OT through Christ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Importance of oral communication 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More concerned about OT message than exact quotation 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OT freely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LXX, Hebrew, and memory</a:t>
            </a:r>
          </a:p>
        </p:txBody>
      </p:sp>
    </p:spTree>
    <p:extLst>
      <p:ext uri="{BB962C8B-B14F-4D97-AF65-F5344CB8AC3E}">
        <p14:creationId xmlns:p14="http://schemas.microsoft.com/office/powerpoint/2010/main" val="3808707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1585-469D-6B45-983E-E62F29565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Jesus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ECBC0-E0E0-9446-A58A-E9C84C046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97091" cy="45211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Always took historical references as literal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Literal application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Denounced Pharisees oral interpretations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Scribes and Pharisees never questioned Jesus’ interpretation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Jesus used the OT text in a way we do not understand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and knew the OT but recognized it as incomplete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Selective use of OT, especially messianic passages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rabbinic methods but different perspective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8644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7996-3F4F-8945-AF04-F5F0DE5E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Early Christians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used Jewish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B2ACB-3017-394A-AB8A-86F74E25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6" y="2088678"/>
            <a:ext cx="8806543" cy="476932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Literalistic</a:t>
            </a:r>
          </a:p>
          <a:p>
            <a:pPr lvl="0"/>
            <a:r>
              <a:rPr lang="en-US" sz="36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Pesher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– interpretation of OT for contemporary audience</a:t>
            </a:r>
          </a:p>
          <a:p>
            <a:pPr lvl="0"/>
            <a:r>
              <a:rPr lang="en-US" sz="3600" i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Qal</a:t>
            </a:r>
            <a:r>
              <a:rPr lang="en-US" sz="36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i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wahomer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what applies in a less important case will apply in a more important case</a:t>
            </a:r>
          </a:p>
          <a:p>
            <a:pPr lvl="0"/>
            <a:r>
              <a:rPr lang="en-US" sz="3600" i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Gezerah</a:t>
            </a:r>
            <a:r>
              <a:rPr lang="en-US" sz="36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i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shawah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the use of the same word (or phrase) in different contexts means that the same considerations apply to each context</a:t>
            </a:r>
          </a:p>
          <a:p>
            <a:pPr lvl="0"/>
            <a:r>
              <a:rPr lang="en-US" sz="3600" i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Charaz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“pearl stringing” – bringing together passages from various parts of the OT to support one point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Typology: OT people or events represent or are a pattern for something later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Allegory: deeper meaning of what is literal or on the surface</a:t>
            </a:r>
          </a:p>
        </p:txBody>
      </p:sp>
    </p:spTree>
    <p:extLst>
      <p:ext uri="{BB962C8B-B14F-4D97-AF65-F5344CB8AC3E}">
        <p14:creationId xmlns:p14="http://schemas.microsoft.com/office/powerpoint/2010/main" val="1167859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2CBDA-86EA-9141-A01D-A2E14783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Paul’s use of the OT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771E-BBE9-AE4B-B42E-FAF91A91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2336872"/>
            <a:ext cx="8630433" cy="4289395"/>
          </a:xfrm>
        </p:spPr>
        <p:txBody>
          <a:bodyPr>
            <a:noAutofit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the OT extensively in his letters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Jewish methods of his time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Had a freedom that comes from knowing Jesus</a:t>
            </a:r>
          </a:p>
        </p:txBody>
      </p:sp>
    </p:spTree>
    <p:extLst>
      <p:ext uri="{BB962C8B-B14F-4D97-AF65-F5344CB8AC3E}">
        <p14:creationId xmlns:p14="http://schemas.microsoft.com/office/powerpoint/2010/main" val="358841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9430-48BA-5D49-B83A-3C65F6D4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>
                <a:solidFill>
                  <a:schemeClr val="tx1"/>
                </a:solidFill>
              </a:rPr>
              <a:t>Why study history?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84A93-3DDA-A240-B931-EE3C62438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79322"/>
            <a:ext cx="9144000" cy="4778678"/>
          </a:xfrm>
        </p:spPr>
        <p:txBody>
          <a:bodyPr>
            <a:noAutofit/>
          </a:bodyPr>
          <a:lstStyle/>
          <a:p>
            <a:pPr marL="285750" lvl="1" indent="-274638"/>
            <a:r>
              <a:rPr lang="en-US" sz="3200" dirty="0">
                <a:solidFill>
                  <a:schemeClr val="tx1"/>
                </a:solidFill>
              </a:rPr>
              <a:t>We see how God has worked through people.</a:t>
            </a:r>
            <a:endParaRPr lang="en-US" sz="2400" dirty="0">
              <a:solidFill>
                <a:schemeClr val="tx1"/>
              </a:solidFill>
            </a:endParaRPr>
          </a:p>
          <a:p>
            <a:pPr marL="285750" lvl="1" indent="-274638"/>
            <a:r>
              <a:rPr lang="en-US" sz="3200" dirty="0">
                <a:solidFill>
                  <a:schemeClr val="tx1"/>
                </a:solidFill>
              </a:rPr>
              <a:t>We gain wisdom from the past. </a:t>
            </a:r>
            <a:endParaRPr lang="en-US" sz="2400" dirty="0">
              <a:solidFill>
                <a:schemeClr val="tx1"/>
              </a:solidFill>
            </a:endParaRPr>
          </a:p>
          <a:p>
            <a:pPr marL="285750" lvl="1" indent="-274638"/>
            <a:r>
              <a:rPr lang="en-US" sz="3200" dirty="0">
                <a:solidFill>
                  <a:schemeClr val="tx1"/>
                </a:solidFill>
              </a:rPr>
              <a:t>We understand why certain methods are used today.</a:t>
            </a:r>
            <a:endParaRPr lang="en-US" sz="2400" dirty="0">
              <a:solidFill>
                <a:schemeClr val="tx1"/>
              </a:solidFill>
            </a:endParaRPr>
          </a:p>
          <a:p>
            <a:pPr marL="285750" lvl="1" indent="-274638"/>
            <a:r>
              <a:rPr lang="en-US" sz="3200" dirty="0">
                <a:solidFill>
                  <a:schemeClr val="tx1"/>
                </a:solidFill>
              </a:rPr>
              <a:t>We know the problems of the past in order to avoid them.</a:t>
            </a:r>
            <a:endParaRPr lang="en-US" sz="2400" dirty="0">
              <a:solidFill>
                <a:schemeClr val="tx1"/>
              </a:solidFill>
            </a:endParaRPr>
          </a:p>
          <a:p>
            <a:pPr marL="285750" lvl="1" indent="-274638"/>
            <a:r>
              <a:rPr lang="en-US" sz="3200" dirty="0">
                <a:solidFill>
                  <a:schemeClr val="tx1"/>
                </a:solidFill>
              </a:rPr>
              <a:t>Knowing good methods does not mean people practice them.</a:t>
            </a:r>
            <a:endParaRPr lang="en-US" sz="2400" dirty="0">
              <a:solidFill>
                <a:schemeClr val="tx1"/>
              </a:solidFill>
            </a:endParaRPr>
          </a:p>
          <a:p>
            <a:pPr marL="285750" lvl="1" indent="-274638"/>
            <a:r>
              <a:rPr lang="en-US" sz="3200" dirty="0">
                <a:solidFill>
                  <a:schemeClr val="tx1"/>
                </a:solidFill>
              </a:rPr>
              <a:t>Methods are often reflections of that time period.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60D7-0081-4C49-84E6-285C9674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Epistle to the Hebrews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A3351-EA9E-FD4F-90A8-307A72EB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372605" cy="4151609"/>
          </a:xfrm>
        </p:spPr>
        <p:txBody>
          <a:bodyPr>
            <a:normAutofit/>
          </a:bodyPr>
          <a:lstStyle/>
          <a:p>
            <a:pPr lvl="0"/>
            <a:r>
              <a:rPr lang="en-US" sz="4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Uses OT extensively</a:t>
            </a:r>
          </a:p>
          <a:p>
            <a:pPr lvl="0"/>
            <a:r>
              <a:rPr lang="en-US" sz="4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Uses allegorical, analogical, typological methods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305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10C1-3C31-B04A-87AE-87D37A723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Summary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DF730-D659-AE4D-ABF5-D8999FBAA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Literal-Contextual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Typological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Principle/Application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3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743E-5FFE-F048-9FBB-E8AD79B73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Key Ideas: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A3B2-D92C-9148-85E0-A491C63F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60" y="2336873"/>
            <a:ext cx="8880954" cy="4414656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early Christians read the Old Testament through the lens of Jesus Christ.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They saw Jesus as the fulfillment of OT prophecy.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Early Christians followed the methods of Jews and later included Greco-Roman methods.</a:t>
            </a:r>
          </a:p>
        </p:txBody>
      </p:sp>
    </p:spTree>
    <p:extLst>
      <p:ext uri="{BB962C8B-B14F-4D97-AF65-F5344CB8AC3E}">
        <p14:creationId xmlns:p14="http://schemas.microsoft.com/office/powerpoint/2010/main" val="1084381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8F1D4-8145-B44D-85E0-DADE2E6E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Patristic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Exegesis 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(AD 100-590)</a:t>
            </a:r>
            <a:endParaRPr lang="en-US" sz="2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03E3F-713F-494A-8432-B83A70805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64" y="2179529"/>
            <a:ext cx="8968636" cy="47974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Apostolic Period</a:t>
            </a:r>
            <a:r>
              <a:rPr lang="en-US" sz="4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(AD 100-150)</a:t>
            </a:r>
          </a:p>
          <a:p>
            <a:pPr marL="0" lvl="0" indent="0">
              <a:buNone/>
            </a:pP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en-US" sz="36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Major changes</a:t>
            </a:r>
            <a:r>
              <a:rPr lang="en-US" sz="36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at this time: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church became more Gentile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NT came to have equivalent authority as the OT 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allegorical method was used to save the OT for the church.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0765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E71C6-9433-1441-AE28-CA6CFEE2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Methods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of Interpretation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BC0B2-495D-7E4D-AEB0-F2B0DDC12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2336872"/>
            <a:ext cx="8956110" cy="4521127"/>
          </a:xfrm>
        </p:spPr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Typology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used for Christology and Ethics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Allegory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helped support doctrine, the common method of the day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Traditional Approach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what the orthodox church has taught about a passage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4261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0B50-BFA6-A646-857C-59E6AF5A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Clement of Rome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(d. 99)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D800B-2BED-F142-8039-398F180D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372605" cy="4414656"/>
          </a:xfrm>
        </p:spPr>
        <p:txBody>
          <a:bodyPr/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Interpreted the OT through Christ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8297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94896-7450-5448-8C57-F18251EF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Ignatius of Antioch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(Syria) (c. 35 – c. 107)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EF4E0-3438-4E49-929E-B666548B4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309975" cy="4402130"/>
          </a:xfrm>
        </p:spPr>
        <p:txBody>
          <a:bodyPr/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bishop should be “in control” of interpretation for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14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3D25-45A3-B14F-A4E1-F9554925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Challenges: </a:t>
            </a:r>
            <a:r>
              <a:rPr lang="en-US" i="1" dirty="0">
                <a:effectLst/>
              </a:rPr>
              <a:t>Two Heresies:</a:t>
            </a:r>
            <a:endParaRPr lang="en-US" sz="2000" i="1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DB779-65E1-B64C-B098-198FED54D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22293" cy="4076453"/>
          </a:xfrm>
        </p:spPr>
        <p:txBody>
          <a:bodyPr/>
          <a:lstStyle/>
          <a:p>
            <a:pPr lvl="0"/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Marcion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(c. AD 150): Rejected the OT</a:t>
            </a:r>
          </a:p>
          <a:p>
            <a:pPr marL="0" lvl="0" indent="0">
              <a:buNone/>
            </a:pP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Montanus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(c. 156-200): claimed new prophetic revelations through the Holy Spirit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74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4F3C-F407-3B41-BD13-CB5B50AD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tx1"/>
                </a:solidFill>
                <a:effectLst/>
              </a:rPr>
              <a:t>Christian Apologists used the NT to fight heresy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23529-24E0-974C-B382-103BF961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2336872"/>
            <a:ext cx="8467593" cy="4176661"/>
          </a:xfrm>
        </p:spPr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Justin of Martyr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(114-165 AD): typological exegesis</a:t>
            </a:r>
            <a:endParaRPr lang="en-US" sz="2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Irenaeus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(d. 202): authority in the apostles’ teaching as “the rule of faith.”</a:t>
            </a:r>
            <a:endParaRPr lang="en-US" sz="2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Tertullian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(c. 155 – c. 240): literal and fanciful, “authoritative hermeneutics”</a:t>
            </a:r>
            <a:endParaRPr lang="en-US" sz="2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46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281CA-DD59-014A-9D48-7FD6BCD4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Relationship of Faith and Reason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(150-400)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8232-A436-9E4F-BC14-65835882A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360079" cy="4251817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Alexandria and Allegory </a:t>
            </a:r>
          </a:p>
          <a:p>
            <a:pPr lvl="1"/>
            <a:r>
              <a:rPr lang="en-US" sz="2800" b="1" dirty="0">
                <a:latin typeface="+mj-lt"/>
                <a:ea typeface="+mj-ea"/>
                <a:cs typeface="+mj-cs"/>
              </a:rPr>
              <a:t>Followed Plato</a:t>
            </a:r>
          </a:p>
          <a:p>
            <a:pPr lvl="1"/>
            <a:r>
              <a:rPr lang="en-US" sz="2800" b="1" dirty="0">
                <a:latin typeface="+mj-lt"/>
                <a:ea typeface="+mj-ea"/>
                <a:cs typeface="+mj-cs"/>
              </a:rPr>
              <a:t>Looked for deeper meaning behind the text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44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9F4C-98D5-4547-90D3-559CED9D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I. Biblical and Early Jewish Interpretation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B5A95-A82C-B54D-83FB-72FEA99DC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44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6D83-150C-C541-9442-FE7ED5177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Clement of Alexandria 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(150-215)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FA1F-3098-1844-9BA1-C0DC32860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347553" cy="43395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start with historical or literal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texts have multiple meanings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spiritual believers can access deeper meanings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Interpret each passage in view of all of Scripture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Jesus is the “divine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Logos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” (Word)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Scripture has a two-fold meaning: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Body -- literal; this points to a deeper meaning=&gt;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Spiritual -- hidden; viewed as the more important </a:t>
            </a:r>
          </a:p>
        </p:txBody>
      </p:sp>
    </p:spTree>
    <p:extLst>
      <p:ext uri="{BB962C8B-B14F-4D97-AF65-F5344CB8AC3E}">
        <p14:creationId xmlns:p14="http://schemas.microsoft.com/office/powerpoint/2010/main" val="3607451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E33D-843C-524D-B9B9-13FA99C1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Origen 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(185-254)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53758-A85B-A844-ABE9-0B388382E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8" y="2336873"/>
            <a:ext cx="8718115" cy="4326974"/>
          </a:xfrm>
        </p:spPr>
        <p:txBody>
          <a:bodyPr>
            <a:normAutofit/>
          </a:bodyPr>
          <a:lstStyle/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Begin with literal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Textual criticism and Hexapla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Used allegory to bring OT and NT together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Scripture has three-fold meaning: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effectLst/>
              </a:rPr>
              <a:t>Body</a:t>
            </a:r>
            <a:r>
              <a:rPr lang="en-US" sz="2400" dirty="0">
                <a:effectLst/>
              </a:rPr>
              <a:t> – literal and historical</a:t>
            </a:r>
            <a:endParaRPr lang="en-US" sz="2800" dirty="0"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effectLst/>
              </a:rPr>
              <a:t>Soul</a:t>
            </a:r>
            <a:r>
              <a:rPr lang="en-US" sz="2400" dirty="0">
                <a:effectLst/>
              </a:rPr>
              <a:t> – moral; ethical instructions about the believer’s relationship with others</a:t>
            </a:r>
            <a:endParaRPr lang="en-US" sz="2800" dirty="0"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effectLst/>
              </a:rPr>
              <a:t>Spirit</a:t>
            </a:r>
            <a:r>
              <a:rPr lang="en-US" sz="2400" dirty="0">
                <a:effectLst/>
              </a:rPr>
              <a:t> – doctrinal; truths about the nature of the Church and Christians’ relationship to God.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296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9A45-AD51-EF47-8201-8BEDF8DB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Antioch and Grammatical-Historical Interpretation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F056-9A4C-2C45-888D-D998BE8BE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385132" cy="4377078"/>
          </a:xfrm>
        </p:spPr>
        <p:txBody>
          <a:bodyPr>
            <a:normAutofit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grammatical-historical interpretation: use rules of grammar and the facts of history</a:t>
            </a:r>
            <a:endParaRPr lang="en-US" dirty="0"/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Theophilus (bishop in 169), </a:t>
            </a:r>
            <a:r>
              <a:rPr lang="en-US" sz="36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Diodore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of Tarsus (bishop in 378) John Chrysostom (347-407), Theodore of </a:t>
            </a:r>
            <a:r>
              <a:rPr lang="en-US" sz="36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Mopseuestia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(350-428), </a:t>
            </a:r>
            <a:r>
              <a:rPr lang="en-US" sz="36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Theodoret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(393-460), Jerome (341-420)</a:t>
            </a:r>
          </a:p>
        </p:txBody>
      </p:sp>
    </p:spTree>
    <p:extLst>
      <p:ext uri="{BB962C8B-B14F-4D97-AF65-F5344CB8AC3E}">
        <p14:creationId xmlns:p14="http://schemas.microsoft.com/office/powerpoint/2010/main" val="3143579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5165C-036C-5D4A-98CA-3FCC7435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39E80-EE25-A340-8BD5-015AE008A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7" y="2336873"/>
            <a:ext cx="9131473" cy="4521127"/>
          </a:xfrm>
        </p:spPr>
        <p:txBody>
          <a:bodyPr/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emphasized the theological interpretation 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Aristotle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Practical application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Rejected allegory</a:t>
            </a: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Took history of OT seriously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08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0AD4-5FC7-6F41-893C-FA135987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Jerome (350-420)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5594C-0C60-A340-8EC1-3C929E1C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447762" cy="4352026"/>
          </a:xfrm>
        </p:spPr>
        <p:txBody>
          <a:bodyPr>
            <a:normAutofit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literal husk of scripture should be taken seriously</a:t>
            </a:r>
            <a:endParaRPr lang="en-US" dirty="0"/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Interpret literal and obvious meaning before looking for deeper meaning</a:t>
            </a:r>
            <a:endParaRPr lang="en-US" dirty="0"/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Latin Vulgate 425 became the Bible for the western church for over 1000 years</a:t>
            </a:r>
          </a:p>
        </p:txBody>
      </p:sp>
    </p:spTree>
    <p:extLst>
      <p:ext uri="{BB962C8B-B14F-4D97-AF65-F5344CB8AC3E}">
        <p14:creationId xmlns:p14="http://schemas.microsoft.com/office/powerpoint/2010/main" val="2827298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475CE-28A3-9849-BA2D-B983EF33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Church Councils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(400-590)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FE2F0-A485-2E49-BCAE-AE1999017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610600" cy="4126557"/>
          </a:xfrm>
        </p:spPr>
        <p:txBody>
          <a:bodyPr/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Appeal to Scripture but used different methods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Authority found in the Apostolic tradition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1627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861F-B05E-A04B-AE3E-39FDEDF2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Augustine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(354-430)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A9156-6750-6B43-9EB8-BABF9094B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284923" cy="4326974"/>
          </a:xfrm>
        </p:spPr>
        <p:txBody>
          <a:bodyPr>
            <a:noAutofit/>
          </a:bodyPr>
          <a:lstStyle/>
          <a:p>
            <a:pPr lvl="0"/>
            <a:r>
              <a:rPr lang="en-US" sz="3600" dirty="0">
                <a:effectLst/>
              </a:rPr>
              <a:t>Platonic</a:t>
            </a:r>
            <a:endParaRPr lang="en-US" sz="40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Began with literal and historical then moved to spiritual</a:t>
            </a:r>
            <a:endParaRPr lang="en-US" sz="40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Used allegorical method</a:t>
            </a:r>
            <a:endParaRPr lang="en-US" sz="40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The church became the authority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0549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6075-586B-7F40-BB26-05316434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Augustine’s method: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F7A6-5F46-1B47-9857-E5F9EC0D4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6" y="2154477"/>
            <a:ext cx="8943584" cy="448431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Look at the literal/plain meaning first. If scripture is not clear, then . . 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“Rule of Faith”; interpret a passage using other Scripture, then . . 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“Authority of the Church”; what does church tradition or the church fathers say about it?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If there is any conflict, consult the context for the best interpretation. One must interpret obscure passages in light of clear passages.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He stressed the spirit of the text rather than its verbal accuracy.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03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2620-8CF4-6245-A915-D6D26DB5C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Key Ideas of the Patristic Period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92E10-6BAC-0F4C-B0E8-06F6E0668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2336873"/>
            <a:ext cx="9031266" cy="4615072"/>
          </a:xfrm>
        </p:spPr>
        <p:txBody>
          <a:bodyPr>
            <a:noAutofit/>
          </a:bodyPr>
          <a:lstStyle/>
          <a:p>
            <a:pPr marL="236538" lvl="0" indent="-236538">
              <a:buFont typeface="+mj-lt"/>
              <a:buAutoNum type="arabicPeriod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Exegesis was more flexible and less controlled.</a:t>
            </a:r>
          </a:p>
          <a:p>
            <a:pPr marL="236538" lvl="0" indent="-236538">
              <a:buFont typeface="+mj-lt"/>
              <a:buAutoNum type="arabicPeriod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 new academic level of interpretation developed:</a:t>
            </a:r>
          </a:p>
          <a:p>
            <a:pPr lvl="1"/>
            <a:r>
              <a:rPr lang="en-US" sz="2800" dirty="0">
                <a:effectLst/>
              </a:rPr>
              <a:t>Antioch: grammatical, historical, literal</a:t>
            </a:r>
          </a:p>
          <a:p>
            <a:pPr lvl="1"/>
            <a:r>
              <a:rPr lang="en-US" sz="2800" dirty="0">
                <a:effectLst/>
              </a:rPr>
              <a:t>Alexandria: know the church fathers, allegory</a:t>
            </a:r>
          </a:p>
          <a:p>
            <a:pPr marL="236538" lvl="0" indent="-236538">
              <a:buFont typeface="+mj-lt"/>
              <a:buAutoNum type="arabicPeriod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Interpretation was used against heretics, leading to development of creeds</a:t>
            </a:r>
          </a:p>
        </p:txBody>
      </p:sp>
    </p:spTree>
    <p:extLst>
      <p:ext uri="{BB962C8B-B14F-4D97-AF65-F5344CB8AC3E}">
        <p14:creationId xmlns:p14="http://schemas.microsoft.com/office/powerpoint/2010/main" val="3435065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1659-526B-9641-B4FD-0AC38449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BD8AF-2F1C-8444-8E6F-DDFCB9F19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2" y="2004164"/>
            <a:ext cx="8931058" cy="4853835"/>
          </a:xfrm>
        </p:spPr>
        <p:txBody>
          <a:bodyPr>
            <a:normAutofit fontScale="77500" lnSpcReduction="20000"/>
          </a:bodyPr>
          <a:lstStyle/>
          <a:p>
            <a:pPr marL="236538" lvl="0" indent="-236538">
              <a:buFont typeface="+mj-lt"/>
              <a:buAutoNum type="arabicPeriod" startAt="4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Interpretation was conservative but was plagued by allegory. The church fought to save the OT and the purity of Christianity and to fight off heretics.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236538" lvl="0" indent="-236538">
              <a:buFont typeface="+mj-lt"/>
              <a:buAutoNum type="arabicPeriod" startAt="4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Faith in Christ was kept at the center.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236538" lvl="0" indent="-236538">
              <a:buFont typeface="+mj-lt"/>
              <a:buAutoNum type="arabicPeriod" startAt="4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primary purpose of interpretation was practical: to serve discipleship.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236538" lvl="0" indent="-236538">
              <a:buFont typeface="+mj-lt"/>
              <a:buAutoNum type="arabicPeriod" startAt="4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Decisions were made about the extent of the canon and key theological beliefs.</a:t>
            </a:r>
            <a:endParaRPr lang="en-US" sz="4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236538" lvl="0" indent="-236538">
              <a:buFont typeface="+mj-lt"/>
              <a:buAutoNum type="arabicPeriod" startAt="4"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There was a battle between Aristotelian (historical; reason) and Platonic (spiritual; faith) approaches. </a:t>
            </a:r>
            <a:r>
              <a:rPr lang="en-US" sz="3600" dirty="0">
                <a:latin typeface="+mj-lt"/>
                <a:ea typeface="+mj-ea"/>
                <a:cs typeface="+mj-cs"/>
              </a:rPr>
              <a:t>K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ey question: </a:t>
            </a:r>
            <a:r>
              <a:rPr lang="en-US" sz="3600" i="1" dirty="0">
                <a:latin typeface="+mj-lt"/>
                <a:ea typeface="+mj-ea"/>
                <a:cs typeface="+mj-cs"/>
              </a:rPr>
              <a:t>W</a:t>
            </a:r>
            <a:r>
              <a:rPr lang="en-US" sz="36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hich is more significant, reason or faith?</a:t>
            </a:r>
            <a:endParaRPr lang="en-US" sz="4000" i="1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771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815E-D1AB-A949-ADF9-6FBD1B50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Interpretation within the Old Testament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9650E-F4BC-A04E-AC7A-95DB459C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610600" cy="3599316"/>
          </a:xfrm>
        </p:spPr>
        <p:txBody>
          <a:bodyPr>
            <a:noAutofit/>
          </a:bodyPr>
          <a:lstStyle/>
          <a:p>
            <a:pPr marL="282575" lvl="1" indent="-282575"/>
            <a:r>
              <a:rPr lang="en-US" sz="3600" dirty="0">
                <a:solidFill>
                  <a:schemeClr val="tx1"/>
                </a:solidFill>
              </a:rPr>
              <a:t>OT passages interpret other OT passages</a:t>
            </a:r>
          </a:p>
          <a:p>
            <a:pPr marL="282575" lvl="1" indent="-282575"/>
            <a:r>
              <a:rPr lang="en-US" sz="3600" dirty="0">
                <a:solidFill>
                  <a:schemeClr val="tx1"/>
                </a:solidFill>
              </a:rPr>
              <a:t>Allusion to past events (the Prophets) </a:t>
            </a:r>
          </a:p>
          <a:p>
            <a:pPr marL="282575" lvl="1" indent="-282575"/>
            <a:r>
              <a:rPr lang="en-US" sz="3600" dirty="0">
                <a:solidFill>
                  <a:schemeClr val="tx1"/>
                </a:solidFill>
              </a:rPr>
              <a:t>Texts are similar in wording or concepts</a:t>
            </a:r>
          </a:p>
          <a:p>
            <a:pPr marL="282575" lvl="1" indent="-282575"/>
            <a:r>
              <a:rPr lang="en-US" sz="3600" dirty="0">
                <a:solidFill>
                  <a:schemeClr val="tx1"/>
                </a:solidFill>
              </a:rPr>
              <a:t>Interpretation from oral tradition to written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9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74C3-F16B-D24A-954E-44780995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Two major events</a:t>
            </a:r>
            <a:r>
              <a:rPr lang="en-US" dirty="0">
                <a:solidFill>
                  <a:schemeClr val="tx1"/>
                </a:solidFill>
              </a:rPr>
              <a:t> are described in the Old Testament: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E488-3048-D744-92A3-0019586B5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419531" cy="3927449"/>
          </a:xfrm>
        </p:spPr>
        <p:txBody>
          <a:bodyPr>
            <a:normAutofit/>
          </a:bodyPr>
          <a:lstStyle/>
          <a:p>
            <a:pPr lvl="0"/>
            <a:r>
              <a:rPr lang="en-US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621 BC discovery of the Book of the Law</a:t>
            </a:r>
          </a:p>
          <a:p>
            <a:pPr lvl="0"/>
            <a:r>
              <a:rPr lang="en-US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457 BC Ezra’s Reform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106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D911-08DA-4B45-B181-77DDE26D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Major Jewish Movements in the First Century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A6B53-7182-D44D-B665-680A9D395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594F-0086-C048-BD91-61DA5015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Rabbinic Judaism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1E987-8647-C64D-AD99-AB7A3768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255758" cy="41185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schemeClr val="tx1"/>
                </a:solidFill>
              </a:rPr>
              <a:t>Characteristics</a:t>
            </a:r>
          </a:p>
          <a:p>
            <a:pPr marL="350838" lvl="3" indent="-338138"/>
            <a:r>
              <a:rPr lang="en-US" sz="3600" dirty="0">
                <a:solidFill>
                  <a:schemeClr val="tx1"/>
                </a:solidFill>
              </a:rPr>
              <a:t>Citing earlier interpretations</a:t>
            </a:r>
          </a:p>
          <a:p>
            <a:pPr marL="350838" lvl="3" indent="-338138"/>
            <a:r>
              <a:rPr lang="en-US" sz="3600" dirty="0">
                <a:solidFill>
                  <a:schemeClr val="tx1"/>
                </a:solidFill>
              </a:rPr>
              <a:t>Literal interpretation</a:t>
            </a:r>
          </a:p>
          <a:p>
            <a:pPr marL="350838" lvl="3" indent="-338138"/>
            <a:r>
              <a:rPr lang="en-US" sz="3600" dirty="0">
                <a:solidFill>
                  <a:schemeClr val="tx1"/>
                </a:solidFill>
              </a:rPr>
              <a:t>Homiletical comments (“midrash”)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8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4E48-6A13-AE43-9B38-05BB9209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Literature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0EA5D-3EB7-AE49-A079-B8A42C6A9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49" y="2145804"/>
            <a:ext cx="8242111" cy="4118517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chemeClr val="tx1"/>
                </a:solidFill>
              </a:rPr>
              <a:t>Halakah</a:t>
            </a:r>
            <a:r>
              <a:rPr lang="en-US" sz="2800" dirty="0">
                <a:solidFill>
                  <a:schemeClr val="tx1"/>
                </a:solidFill>
              </a:rPr>
              <a:t> (“rule to go by”): legal matters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Haggadah</a:t>
            </a:r>
            <a:r>
              <a:rPr lang="en-US" sz="2800" dirty="0">
                <a:solidFill>
                  <a:schemeClr val="tx1"/>
                </a:solidFill>
              </a:rPr>
              <a:t> (“telling”): narrative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Mishnah</a:t>
            </a:r>
            <a:r>
              <a:rPr lang="en-US" sz="2800" dirty="0">
                <a:solidFill>
                  <a:schemeClr val="tx1"/>
                </a:solidFill>
              </a:rPr>
              <a:t>: the “Traditions of the Elders”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chemeClr val="tx1"/>
                </a:solidFill>
              </a:rPr>
              <a:t>Talmud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Palestinian Talmud (AD 400)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Babylonian Talmud (AD 600)</a:t>
            </a:r>
          </a:p>
          <a:p>
            <a:pPr lvl="1"/>
            <a:r>
              <a:rPr lang="en-US" sz="2400" b="1" dirty="0" err="1">
                <a:solidFill>
                  <a:schemeClr val="tx1"/>
                </a:solidFill>
              </a:rPr>
              <a:t>Gemorah</a:t>
            </a:r>
            <a:r>
              <a:rPr lang="en-US" sz="2400" dirty="0">
                <a:solidFill>
                  <a:schemeClr val="tx1"/>
                </a:solidFill>
              </a:rPr>
              <a:t>: Aramaic commentary on the Mishnah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Midrashim</a:t>
            </a:r>
            <a:r>
              <a:rPr lang="en-US" sz="2400" dirty="0">
                <a:solidFill>
                  <a:schemeClr val="tx1"/>
                </a:solidFill>
              </a:rPr>
              <a:t>: homiletical comments or exposition of Scripture.</a:t>
            </a:r>
          </a:p>
        </p:txBody>
      </p:sp>
    </p:spTree>
    <p:extLst>
      <p:ext uri="{BB962C8B-B14F-4D97-AF65-F5344CB8AC3E}">
        <p14:creationId xmlns:p14="http://schemas.microsoft.com/office/powerpoint/2010/main" val="105890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E3C2B-077E-FF4C-B920-317AB0A5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Hillel’s seven rules (</a:t>
            </a:r>
            <a:r>
              <a:rPr lang="en-US" i="1" dirty="0" err="1">
                <a:solidFill>
                  <a:schemeClr val="tx1"/>
                </a:solidFill>
              </a:rPr>
              <a:t>middoth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7D5E-1013-144D-8523-51D1BEF4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73099"/>
            <a:ext cx="8993875" cy="4527951"/>
          </a:xfrm>
        </p:spPr>
        <p:txBody>
          <a:bodyPr>
            <a:normAutofit/>
          </a:bodyPr>
          <a:lstStyle/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Qal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wohmer</a:t>
            </a:r>
            <a:r>
              <a:rPr lang="en-US" sz="2800" dirty="0">
                <a:solidFill>
                  <a:schemeClr val="tx1"/>
                </a:solidFill>
              </a:rPr>
              <a:t>: What less important case will certainly apply in a more important case</a:t>
            </a:r>
          </a:p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Gezerah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shawah</a:t>
            </a:r>
            <a:r>
              <a:rPr lang="en-US" sz="2800" dirty="0">
                <a:solidFill>
                  <a:schemeClr val="tx1"/>
                </a:solidFill>
              </a:rPr>
              <a:t>: Inference by analogy</a:t>
            </a:r>
          </a:p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Binyan</a:t>
            </a:r>
            <a:r>
              <a:rPr lang="en-US" sz="2800" i="1" dirty="0">
                <a:solidFill>
                  <a:schemeClr val="tx1"/>
                </a:solidFill>
              </a:rPr>
              <a:t> ab </a:t>
            </a:r>
            <a:r>
              <a:rPr lang="en-US" sz="2800" i="1" dirty="0" err="1">
                <a:solidFill>
                  <a:schemeClr val="tx1"/>
                </a:solidFill>
              </a:rPr>
              <a:t>mikathub</a:t>
            </a:r>
            <a:r>
              <a:rPr lang="en-US" sz="2800" i="1" dirty="0">
                <a:solidFill>
                  <a:schemeClr val="tx1"/>
                </a:solidFill>
              </a:rPr>
              <a:t> ‘</a:t>
            </a:r>
            <a:r>
              <a:rPr lang="en-US" sz="2800" i="1" dirty="0" err="1">
                <a:solidFill>
                  <a:schemeClr val="tx1"/>
                </a:solidFill>
              </a:rPr>
              <a:t>ehad</a:t>
            </a:r>
            <a:r>
              <a:rPr lang="en-US" sz="2800" dirty="0">
                <a:solidFill>
                  <a:schemeClr val="tx1"/>
                </a:solidFill>
              </a:rPr>
              <a:t>: Application by analogy with a deduction from special to general. The repetition of a phrase means ideas associated with it are applicable in all contexts</a:t>
            </a:r>
          </a:p>
          <a:p>
            <a:pPr lvl="0"/>
            <a:r>
              <a:rPr lang="en-US" sz="2800" i="1" dirty="0" err="1">
                <a:solidFill>
                  <a:schemeClr val="tx1"/>
                </a:solidFill>
              </a:rPr>
              <a:t>Binyan</a:t>
            </a:r>
            <a:r>
              <a:rPr lang="en-US" sz="2800" i="1" dirty="0">
                <a:solidFill>
                  <a:schemeClr val="tx1"/>
                </a:solidFill>
              </a:rPr>
              <a:t> ab </a:t>
            </a:r>
            <a:r>
              <a:rPr lang="en-US" sz="2800" i="1" dirty="0" err="1">
                <a:solidFill>
                  <a:schemeClr val="tx1"/>
                </a:solidFill>
              </a:rPr>
              <a:t>mishene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kethubim</a:t>
            </a:r>
            <a:r>
              <a:rPr lang="en-US" sz="2800" dirty="0">
                <a:solidFill>
                  <a:schemeClr val="tx1"/>
                </a:solidFill>
              </a:rPr>
              <a:t>: a principle is established by relating two texts together and then applying that principle to other texts</a:t>
            </a:r>
          </a:p>
        </p:txBody>
      </p:sp>
    </p:spTree>
    <p:extLst>
      <p:ext uri="{BB962C8B-B14F-4D97-AF65-F5344CB8AC3E}">
        <p14:creationId xmlns:p14="http://schemas.microsoft.com/office/powerpoint/2010/main" val="23875286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1613</Words>
  <Application>Microsoft Macintosh PowerPoint</Application>
  <PresentationFormat>On-screen Show (4:3)</PresentationFormat>
  <Paragraphs>224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Trebuchet MS</vt:lpstr>
      <vt:lpstr>Berlin</vt:lpstr>
      <vt:lpstr>Session 5</vt:lpstr>
      <vt:lpstr>Why study history?</vt:lpstr>
      <vt:lpstr>I. Biblical and Early Jewish Interpretation</vt:lpstr>
      <vt:lpstr>Interpretation within the Old Testament</vt:lpstr>
      <vt:lpstr>Two major events are described in the Old Testament:</vt:lpstr>
      <vt:lpstr>Major Jewish Movements in the First Century</vt:lpstr>
      <vt:lpstr>Rabbinic Judaism</vt:lpstr>
      <vt:lpstr>Literature</vt:lpstr>
      <vt:lpstr>Hillel’s seven rules (middoth)</vt:lpstr>
      <vt:lpstr>Hillel’s seven rules (cont.)</vt:lpstr>
      <vt:lpstr>Hellenistic Judaism and the Allegorical Method</vt:lpstr>
      <vt:lpstr>Challenges with the Allegorical Method:</vt:lpstr>
      <vt:lpstr>Qumran (150 BC – AD 68)</vt:lpstr>
      <vt:lpstr>Key Ideas:</vt:lpstr>
      <vt:lpstr>Early Church (AD 30-100) </vt:lpstr>
      <vt:lpstr>NT use of the OT:</vt:lpstr>
      <vt:lpstr>Jesus</vt:lpstr>
      <vt:lpstr>Early Christians used Jewish methods</vt:lpstr>
      <vt:lpstr>Paul’s use of the OT</vt:lpstr>
      <vt:lpstr>Epistle to the Hebrews</vt:lpstr>
      <vt:lpstr>Summary</vt:lpstr>
      <vt:lpstr>Key Ideas:</vt:lpstr>
      <vt:lpstr>Patristic Exegesis (AD 100-590)</vt:lpstr>
      <vt:lpstr>Methods of Interpretation</vt:lpstr>
      <vt:lpstr>Clement of Rome (d. 99)</vt:lpstr>
      <vt:lpstr>Ignatius of Antioch (Syria) (c. 35 – c. 107)</vt:lpstr>
      <vt:lpstr>Challenges: Two Heresies:</vt:lpstr>
      <vt:lpstr>Christian Apologists used the NT to fight heresy</vt:lpstr>
      <vt:lpstr>Relationship of Faith and Reason (150-400)</vt:lpstr>
      <vt:lpstr>Clement of Alexandria (150-215) </vt:lpstr>
      <vt:lpstr>Origen (185-254)</vt:lpstr>
      <vt:lpstr>Antioch and Grammatical-Historical Interpretation</vt:lpstr>
      <vt:lpstr>Key Characteristics</vt:lpstr>
      <vt:lpstr>Jerome (350-420)</vt:lpstr>
      <vt:lpstr>Church Councils (400-590)</vt:lpstr>
      <vt:lpstr>Augustine (354-430) </vt:lpstr>
      <vt:lpstr>Augustine’s method:</vt:lpstr>
      <vt:lpstr>Key Ideas of the Patristic Period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5</dc:title>
  <dc:creator>Ackerman, David</dc:creator>
  <cp:lastModifiedBy>Ackerman, David</cp:lastModifiedBy>
  <cp:revision>6</cp:revision>
  <dcterms:created xsi:type="dcterms:W3CDTF">2019-07-03T02:13:19Z</dcterms:created>
  <dcterms:modified xsi:type="dcterms:W3CDTF">2019-08-02T09:43:00Z</dcterms:modified>
</cp:coreProperties>
</file>