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30"/>
  </p:notesMasterIdLst>
  <p:sldIdLst>
    <p:sldId id="256" r:id="rId2"/>
    <p:sldId id="322" r:id="rId3"/>
    <p:sldId id="323" r:id="rId4"/>
    <p:sldId id="333" r:id="rId5"/>
    <p:sldId id="332" r:id="rId6"/>
    <p:sldId id="334" r:id="rId7"/>
    <p:sldId id="260" r:id="rId8"/>
    <p:sldId id="335" r:id="rId9"/>
    <p:sldId id="336" r:id="rId10"/>
    <p:sldId id="337" r:id="rId11"/>
    <p:sldId id="338" r:id="rId12"/>
    <p:sldId id="261" r:id="rId13"/>
    <p:sldId id="308" r:id="rId14"/>
    <p:sldId id="312" r:id="rId15"/>
    <p:sldId id="315" r:id="rId16"/>
    <p:sldId id="316" r:id="rId17"/>
    <p:sldId id="259" r:id="rId18"/>
    <p:sldId id="300" r:id="rId19"/>
    <p:sldId id="263" r:id="rId20"/>
    <p:sldId id="291" r:id="rId21"/>
    <p:sldId id="264" r:id="rId22"/>
    <p:sldId id="339" r:id="rId23"/>
    <p:sldId id="283" r:id="rId24"/>
    <p:sldId id="265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43739"/>
    <p:restoredTop sz="86393"/>
  </p:normalViewPr>
  <p:slideViewPr>
    <p:cSldViewPr snapToGrid="0" snapToObjects="1">
      <p:cViewPr varScale="1">
        <p:scale>
          <a:sx n="79" d="100"/>
          <a:sy n="79" d="100"/>
        </p:scale>
        <p:origin x="216" y="680"/>
      </p:cViewPr>
      <p:guideLst/>
    </p:cSldViewPr>
  </p:slideViewPr>
  <p:outlineViewPr>
    <p:cViewPr>
      <p:scale>
        <a:sx n="33" d="100"/>
        <a:sy n="33" d="100"/>
      </p:scale>
      <p:origin x="0" y="-8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E2B5-559C-3C49-A92B-5D29137DAD03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5EC2-C42A-B344-93D4-5825663E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91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2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1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0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8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2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0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4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2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5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43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3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9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12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6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E5EC2-C42A-B344-93D4-5825663E78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1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50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5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7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3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8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6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2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4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18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0020-A0AA-9E46-B10F-F1978140F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383" y="2907532"/>
            <a:ext cx="5743344" cy="1029803"/>
          </a:xfrm>
        </p:spPr>
        <p:txBody>
          <a:bodyPr>
            <a:normAutofit/>
          </a:bodyPr>
          <a:lstStyle/>
          <a:p>
            <a:r>
              <a:rPr lang="en-US" sz="6000" i="1" dirty="0"/>
              <a:t>Session 7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A36AD-769D-7F42-87A5-482FFC1D9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545" y="4428710"/>
            <a:ext cx="8464910" cy="1960638"/>
          </a:xfrm>
        </p:spPr>
        <p:txBody>
          <a:bodyPr>
            <a:normAutofit/>
          </a:bodyPr>
          <a:lstStyle/>
          <a:p>
            <a:pPr marL="11113" lvl="1"/>
            <a:r>
              <a:rPr lang="en-US" sz="4400" i="1" dirty="0"/>
              <a:t>Wesley’s Hermeneutical Rules</a:t>
            </a:r>
          </a:p>
        </p:txBody>
      </p:sp>
    </p:spTree>
    <p:extLst>
      <p:ext uri="{BB962C8B-B14F-4D97-AF65-F5344CB8AC3E}">
        <p14:creationId xmlns:p14="http://schemas.microsoft.com/office/powerpoint/2010/main" val="237734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5F5E-FE3B-774D-8FA4-26B8794B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6357-EABA-7E4E-91B3-F1612A9D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9713" lvl="4" indent="-239713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FA472-E089-8B40-912D-A0372EE4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13" y="-1"/>
            <a:ext cx="6887389" cy="6887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D5E01-E3C6-394A-9AC6-BE98E4F93CC5}"/>
              </a:ext>
            </a:extLst>
          </p:cNvPr>
          <p:cNvSpPr txBox="1"/>
          <p:nvPr/>
        </p:nvSpPr>
        <p:spPr>
          <a:xfrm>
            <a:off x="3270156" y="1093286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423812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8151-0112-BB4C-949F-C857C0F1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5E15-6F79-C44D-A2A0-DB7E284D9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9713" lvl="4" indent="-239713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DB25A-FE4B-1C48-8DF7-764EFDA0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561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5B8B2-95B8-8349-B269-CDA2A3287C10}"/>
              </a:ext>
            </a:extLst>
          </p:cNvPr>
          <p:cNvSpPr txBox="1"/>
          <p:nvPr/>
        </p:nvSpPr>
        <p:spPr>
          <a:xfrm>
            <a:off x="3594007" y="5664193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423066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A73B-7590-E64D-80C8-7A45A3D9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4400" dirty="0"/>
              <a:t>A. Scripture is Primary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FA0-0C46-B64A-AE8F-A3276F93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AU" sz="5400" i="1" dirty="0"/>
              <a:t>1. Homo </a:t>
            </a:r>
            <a:r>
              <a:rPr lang="en-AU" sz="5400" i="1" dirty="0" err="1"/>
              <a:t>unius</a:t>
            </a:r>
            <a:r>
              <a:rPr lang="en-AU" sz="5400" i="1" dirty="0"/>
              <a:t> libri </a:t>
            </a:r>
          </a:p>
          <a:p>
            <a:pPr marL="0" lvl="0" indent="0" algn="ctr">
              <a:buNone/>
            </a:pPr>
            <a:r>
              <a:rPr lang="en-AU" sz="5400" dirty="0"/>
              <a:t>“man of one book”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420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BB24-4D53-F04A-966C-ABEBFF61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2. Doctrine of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2822-E757-9C41-81E4-59CB50BF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800" dirty="0"/>
              <a:t>“Spirit dictated” </a:t>
            </a:r>
          </a:p>
          <a:p>
            <a:pPr marL="0" lvl="0" indent="0">
              <a:buNone/>
            </a:pPr>
            <a:r>
              <a:rPr lang="en-US" sz="4800" dirty="0"/>
              <a:t>“oracles of God”</a:t>
            </a:r>
          </a:p>
          <a:p>
            <a:pPr marL="0" lvl="0" indent="0">
              <a:buNone/>
            </a:pPr>
            <a:r>
              <a:rPr lang="en-US" sz="4800" dirty="0"/>
              <a:t>“the history of God”</a:t>
            </a:r>
          </a:p>
        </p:txBody>
      </p:sp>
    </p:spTree>
    <p:extLst>
      <p:ext uri="{BB962C8B-B14F-4D97-AF65-F5344CB8AC3E}">
        <p14:creationId xmlns:p14="http://schemas.microsoft.com/office/powerpoint/2010/main" val="177058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4EE8-011D-124A-9681-4EB65AE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6675"/>
            <a:ext cx="7879976" cy="1080938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/>
              <a:t>3. Knowledge of the Biblical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1B22-317D-F246-B740-01AB9365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23881"/>
            <a:ext cx="7879976" cy="3112307"/>
          </a:xfrm>
        </p:spPr>
        <p:txBody>
          <a:bodyPr>
            <a:normAutofit/>
          </a:bodyPr>
          <a:lstStyle/>
          <a:p>
            <a:pPr lvl="0"/>
            <a:r>
              <a:rPr lang="en-US" sz="4800" dirty="0"/>
              <a:t>Learn original languages</a:t>
            </a:r>
          </a:p>
          <a:p>
            <a:pPr lvl="0"/>
            <a:r>
              <a:rPr lang="en-US" sz="4800" dirty="0"/>
              <a:t>Use critical methods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447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B47E-4F32-844D-97F5-78D6ED93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The Analogy of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5E12-6E6C-A74D-BFF2-AE1914856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/>
              <a:t>Use Scripture to interpret Scripture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2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A877-B98E-9F46-B32C-818116D6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4400" dirty="0"/>
              <a:t>Reason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7FDD-5A2D-0D41-997F-F25DE369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2042958"/>
            <a:ext cx="8969829" cy="481504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400" dirty="0"/>
              <a:t>Part of the </a:t>
            </a:r>
            <a:r>
              <a:rPr lang="en-US" sz="4400" i="1" dirty="0"/>
              <a:t>Imago Dei</a:t>
            </a:r>
            <a:r>
              <a:rPr lang="en-US" sz="4400" dirty="0"/>
              <a:t> “image of God”</a:t>
            </a:r>
          </a:p>
          <a:p>
            <a:pPr lvl="0"/>
            <a:r>
              <a:rPr lang="en-US" sz="4400" dirty="0"/>
              <a:t>The Importance of Reason</a:t>
            </a:r>
          </a:p>
          <a:p>
            <a:pPr lvl="0"/>
            <a:r>
              <a:rPr lang="en-US" sz="4400" dirty="0"/>
              <a:t>Role of Reason</a:t>
            </a:r>
          </a:p>
          <a:p>
            <a:pPr lvl="0"/>
            <a:r>
              <a:rPr lang="en-US" sz="4400" dirty="0"/>
              <a:t>Know history, ancient customs, chronology, geography, science, logic, philosophy</a:t>
            </a:r>
          </a:p>
          <a:p>
            <a:pPr lvl="0"/>
            <a:r>
              <a:rPr lang="en-US" sz="4400" dirty="0"/>
              <a:t>Know people and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4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3D09-2B0F-9640-B793-4DF98731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Tradition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4BF3-DC70-6142-95C3-90CE618D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8610600" cy="4521127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Confirms interpretation</a:t>
            </a:r>
          </a:p>
          <a:p>
            <a:pPr lvl="0"/>
            <a:r>
              <a:rPr lang="en-US" sz="4400" dirty="0"/>
              <a:t>Especially post-apostolic period</a:t>
            </a:r>
          </a:p>
          <a:p>
            <a:pPr lvl="0"/>
            <a:r>
              <a:rPr lang="en-AU" sz="4400" dirty="0"/>
              <a:t>Experience</a:t>
            </a:r>
          </a:p>
          <a:p>
            <a:pPr lvl="0"/>
            <a:r>
              <a:rPr lang="en-US" sz="4400" dirty="0"/>
              <a:t>The practical application of Scripture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8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046E-98B4-204D-95A3-337004A2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4400" dirty="0"/>
              <a:t>Summary: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4A1D-2C23-1A41-95BF-F8482DA1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8349343" cy="4341513"/>
          </a:xfrm>
        </p:spPr>
        <p:txBody>
          <a:bodyPr>
            <a:normAutofit/>
          </a:bodyPr>
          <a:lstStyle/>
          <a:p>
            <a:pPr lvl="0"/>
            <a:r>
              <a:rPr lang="en-AU" sz="4800" dirty="0"/>
              <a:t>All three are needed to interpret Scripture but cannot replace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14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4519-A1BE-0945-AD33-C1F09973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The Role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D8B4-19BE-DA41-83A7-042DB1C8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6" y="2220686"/>
            <a:ext cx="8866414" cy="4637314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Inspires Scripture</a:t>
            </a:r>
          </a:p>
          <a:p>
            <a:pPr lvl="0"/>
            <a:r>
              <a:rPr lang="en-US" sz="3200" dirty="0"/>
              <a:t>Provides Internal Witness: Validates interpretation</a:t>
            </a:r>
          </a:p>
          <a:p>
            <a:pPr lvl="0"/>
            <a:r>
              <a:rPr lang="en-US" sz="3200" dirty="0"/>
              <a:t>Helps people apply the truths of Scripture</a:t>
            </a:r>
          </a:p>
          <a:p>
            <a:pPr lvl="0"/>
            <a:r>
              <a:rPr lang="en-US" sz="3200" dirty="0"/>
              <a:t>Brings an encounter with the Living Word</a:t>
            </a:r>
          </a:p>
          <a:p>
            <a:pPr lvl="0"/>
            <a:r>
              <a:rPr lang="en-US" sz="3200" dirty="0"/>
              <a:t>On-going Inspiration: writing and the reading</a:t>
            </a:r>
          </a:p>
          <a:p>
            <a:pPr lvl="0"/>
            <a:r>
              <a:rPr lang="en-AU" sz="3200" dirty="0"/>
              <a:t>The Spirit confirms the Word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408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5E1F-512A-BA4B-B71E-72D72778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6" y="778280"/>
            <a:ext cx="7447440" cy="1080938"/>
          </a:xfrm>
        </p:spPr>
        <p:txBody>
          <a:bodyPr>
            <a:noAutofit/>
          </a:bodyPr>
          <a:lstStyle/>
          <a:p>
            <a:r>
              <a:rPr lang="en-US" sz="4000" dirty="0"/>
              <a:t>Recognize our presuppositions helps us do many things: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EB6F-9245-E64A-915A-D89080E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8485340" cy="436455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find our strengths</a:t>
            </a:r>
          </a:p>
          <a:p>
            <a:r>
              <a:rPr lang="en-US" sz="4400" dirty="0">
                <a:latin typeface="+mj-lt"/>
                <a:ea typeface="+mj-ea"/>
                <a:cs typeface="+mj-cs"/>
              </a:rPr>
              <a:t>identify weak assumptions so we can grow</a:t>
            </a:r>
          </a:p>
          <a:p>
            <a:r>
              <a:rPr lang="en-US" sz="4400" dirty="0">
                <a:latin typeface="+mj-lt"/>
                <a:ea typeface="+mj-ea"/>
                <a:cs typeface="+mj-cs"/>
              </a:rPr>
              <a:t>find our place in the larger theological scene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7439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E2AB-0032-CD40-92E5-32523403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4400" dirty="0"/>
              <a:t>What is the focus of Wesley’s hermeneutic?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27DE-F21B-714B-9540-78092AD6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4400" dirty="0"/>
              <a:t>Holiness</a:t>
            </a:r>
          </a:p>
          <a:p>
            <a:pPr lvl="0"/>
            <a:r>
              <a:rPr lang="en-AU" sz="4400" dirty="0"/>
              <a:t>Soteriology</a:t>
            </a:r>
          </a:p>
          <a:p>
            <a:pPr lvl="0"/>
            <a:r>
              <a:rPr lang="en-AU" sz="4400" dirty="0"/>
              <a:t>Love</a:t>
            </a:r>
          </a:p>
          <a:p>
            <a:pPr lvl="0"/>
            <a:r>
              <a:rPr lang="en-US" sz="4400" dirty="0"/>
              <a:t>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C84E-801E-8648-B8D2-3D9EFD8D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/>
              <a:t>Hermeneutics and Wesleyan Theology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C592-C209-994D-BCA2-98C024E69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8610600" cy="452112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400" dirty="0"/>
              <a:t>Focus on heart holiness, love, and recreation into </a:t>
            </a:r>
            <a:r>
              <a:rPr lang="en-US" sz="4400" dirty="0" err="1"/>
              <a:t>Christlikess</a:t>
            </a:r>
            <a:endParaRPr lang="en-US" sz="4400" dirty="0"/>
          </a:p>
          <a:p>
            <a:pPr lvl="0"/>
            <a:r>
              <a:rPr lang="en-US" sz="4400" dirty="0"/>
              <a:t>Cleansing from sin and perfected in love</a:t>
            </a:r>
          </a:p>
          <a:p>
            <a:pPr lvl="0"/>
            <a:r>
              <a:rPr lang="en-US" sz="4400" dirty="0"/>
              <a:t>Prevenient grace</a:t>
            </a:r>
          </a:p>
          <a:p>
            <a:pPr lvl="0"/>
            <a:r>
              <a:rPr lang="en-US" sz="4400" dirty="0"/>
              <a:t>Sanctified interpretation</a:t>
            </a:r>
          </a:p>
          <a:p>
            <a:pPr lvl="0"/>
            <a:r>
              <a:rPr lang="en-US" sz="4400" i="1" dirty="0"/>
              <a:t>Via</a:t>
            </a:r>
            <a:r>
              <a:rPr lang="en-US" sz="4400" dirty="0"/>
              <a:t> </a:t>
            </a:r>
            <a:r>
              <a:rPr lang="en-US" sz="4400" i="1" dirty="0"/>
              <a:t>Media</a:t>
            </a:r>
            <a:r>
              <a:rPr lang="en-US" sz="4400" dirty="0"/>
              <a:t> in interpretation: not afraid to tackle difficult questions or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3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1764-A16F-FF41-8637-62C5EC28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Thus, neither fundamentalist nor liberal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B481-74F9-F043-8F1A-7EE82131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3"/>
            <a:ext cx="8610600" cy="3599316"/>
          </a:xfrm>
        </p:spPr>
        <p:txBody>
          <a:bodyPr/>
          <a:lstStyle/>
          <a:p>
            <a:pPr lvl="0"/>
            <a:r>
              <a:rPr lang="en-US" sz="4400" dirty="0"/>
              <a:t>Use the best scholarly tools</a:t>
            </a:r>
          </a:p>
          <a:p>
            <a:pPr lvl="0"/>
            <a:r>
              <a:rPr lang="en-US" sz="4400" dirty="0"/>
              <a:t>Openness to culture but limited by conviction.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FB7A-C7FF-6545-8983-31D28408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/>
              <a:t>Faith is the open 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53E1-97BC-7648-A40E-C5BF49F1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24843"/>
            <a:ext cx="8610600" cy="3111346"/>
          </a:xfrm>
        </p:spPr>
        <p:txBody>
          <a:bodyPr/>
          <a:lstStyle/>
          <a:p>
            <a:pPr lvl="0"/>
            <a:r>
              <a:rPr lang="en-US" sz="4400" dirty="0"/>
              <a:t>Goal: to know God through the Bible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128B-B358-C040-9938-35B9FCAD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Summary of Big Ideas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08400-995F-2840-B3EC-66D4E194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5057" y="2336873"/>
            <a:ext cx="9198428" cy="4521127"/>
          </a:xfrm>
        </p:spPr>
        <p:txBody>
          <a:bodyPr/>
          <a:lstStyle/>
          <a:p>
            <a:pPr marL="1200150" lvl="1" indent="-742950">
              <a:buFont typeface="+mj-lt"/>
              <a:buAutoNum type="arabicPeriod"/>
            </a:pPr>
            <a:r>
              <a:rPr lang="en-US" sz="4400" dirty="0"/>
              <a:t>John Wesley emphasized reading the Bible for personal spiritual growth.</a:t>
            </a:r>
          </a:p>
        </p:txBody>
      </p:sp>
    </p:spTree>
    <p:extLst>
      <p:ext uri="{BB962C8B-B14F-4D97-AF65-F5344CB8AC3E}">
        <p14:creationId xmlns:p14="http://schemas.microsoft.com/office/powerpoint/2010/main" val="194720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9E07-F76E-E447-B11B-560EFA65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C9EB1-FB0C-4144-916C-B1D72C3D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8610600" cy="4521127"/>
          </a:xfrm>
        </p:spPr>
        <p:txBody>
          <a:bodyPr/>
          <a:lstStyle/>
          <a:p>
            <a:pPr marL="1200150" lvl="1" indent="-742950">
              <a:buFont typeface="+mj-lt"/>
              <a:buAutoNum type="arabicPeriod" startAt="2"/>
            </a:pPr>
            <a:r>
              <a:rPr lang="en-US" sz="4400" dirty="0"/>
              <a:t>Wesley believed the Holy Spirit is involved in the writing and reading process.</a:t>
            </a:r>
          </a:p>
        </p:txBody>
      </p:sp>
    </p:spTree>
    <p:extLst>
      <p:ext uri="{BB962C8B-B14F-4D97-AF65-F5344CB8AC3E}">
        <p14:creationId xmlns:p14="http://schemas.microsoft.com/office/powerpoint/2010/main" val="1313085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3C-C13D-C240-A081-5F18C756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E805-4D79-184A-A2E4-0CEF4621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3"/>
            <a:ext cx="8610600" cy="3599316"/>
          </a:xfrm>
        </p:spPr>
        <p:txBody>
          <a:bodyPr>
            <a:normAutofit/>
          </a:bodyPr>
          <a:lstStyle/>
          <a:p>
            <a:pPr marL="1200150" lvl="1" indent="-742950">
              <a:buFont typeface="+mj-lt"/>
              <a:buAutoNum type="arabicPeriod" startAt="3"/>
            </a:pPr>
            <a:r>
              <a:rPr lang="en-US" sz="4400" dirty="0"/>
              <a:t>The Wesleyan Quadrilateral starts with Scripture as primary, supported by Tradition, Reason, and Experience.</a:t>
            </a:r>
          </a:p>
        </p:txBody>
      </p:sp>
    </p:spTree>
    <p:extLst>
      <p:ext uri="{BB962C8B-B14F-4D97-AF65-F5344CB8AC3E}">
        <p14:creationId xmlns:p14="http://schemas.microsoft.com/office/powerpoint/2010/main" val="1860391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1A5B-6769-404D-8EA7-347A9F5D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2749-33E5-894E-9D4C-CC16C934B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3"/>
            <a:ext cx="8610600" cy="3599316"/>
          </a:xfrm>
        </p:spPr>
        <p:txBody>
          <a:bodyPr/>
          <a:lstStyle/>
          <a:p>
            <a:pPr marL="1200150" lvl="1" indent="-742950">
              <a:buFont typeface="+mj-lt"/>
              <a:buAutoNum type="arabicPeriod" startAt="4"/>
            </a:pPr>
            <a:r>
              <a:rPr lang="en-US" sz="4400" dirty="0"/>
              <a:t>The goal of studying the Bible is to be remade into Christ’s holy and loving likeness.</a:t>
            </a:r>
          </a:p>
        </p:txBody>
      </p:sp>
    </p:spTree>
    <p:extLst>
      <p:ext uri="{BB962C8B-B14F-4D97-AF65-F5344CB8AC3E}">
        <p14:creationId xmlns:p14="http://schemas.microsoft.com/office/powerpoint/2010/main" val="3359522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2744-DFB5-FA4B-BD19-4A7A005A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8A12-94B5-B84A-936D-08354B89F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3"/>
            <a:ext cx="8724900" cy="3599316"/>
          </a:xfrm>
        </p:spPr>
        <p:txBody>
          <a:bodyPr>
            <a:noAutofit/>
          </a:bodyPr>
          <a:lstStyle/>
          <a:p>
            <a:pPr marL="1200150" lvl="1" indent="-742950">
              <a:buFont typeface="+mj-lt"/>
              <a:buAutoNum type="arabicPeriod" startAt="4"/>
            </a:pPr>
            <a:r>
              <a:rPr lang="en-US" sz="4400" dirty="0"/>
              <a:t>Wesleyans use the best knowledge from other traditions and critical methodologies in order to understand the Bible.</a:t>
            </a:r>
          </a:p>
        </p:txBody>
      </p:sp>
    </p:spTree>
    <p:extLst>
      <p:ext uri="{BB962C8B-B14F-4D97-AF65-F5344CB8AC3E}">
        <p14:creationId xmlns:p14="http://schemas.microsoft.com/office/powerpoint/2010/main" val="177810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147A-11FE-554F-AEC2-AC3E9EAA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42938" indent="-642938">
              <a:buAutoNum type="romanUcPeriod"/>
            </a:pPr>
            <a:r>
              <a:rPr lang="en-US" dirty="0"/>
              <a:t>The Thought of John Wesley (1703-91)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0BDB9-B1DA-D841-9A81-03E5108C1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131507"/>
            <a:ext cx="6887389" cy="28046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800" dirty="0"/>
              <a:t>A. Personal Piety</a:t>
            </a:r>
          </a:p>
        </p:txBody>
      </p:sp>
    </p:spTree>
    <p:extLst>
      <p:ext uri="{BB962C8B-B14F-4D97-AF65-F5344CB8AC3E}">
        <p14:creationId xmlns:p14="http://schemas.microsoft.com/office/powerpoint/2010/main" val="48514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E33F-BE7D-DC43-8DA5-D9D2D9AA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82256"/>
            <a:ext cx="7420789" cy="1080938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Wesley’s directions for reading the Bible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4DD84-093F-4245-B257-616E6DE2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75616"/>
            <a:ext cx="9144001" cy="47823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Set a little time every morning and evening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Read a chapter out of the Old and one out of the New Testament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Read to know the “whole will of God”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Have a constant eye to the “Analogy of Faith”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Have serious and earnest prayer before consulting the “Oracles of God”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Frequently pause and examine ourselves by what we read</a:t>
            </a:r>
          </a:p>
        </p:txBody>
      </p:sp>
    </p:spTree>
    <p:extLst>
      <p:ext uri="{BB962C8B-B14F-4D97-AF65-F5344CB8AC3E}">
        <p14:creationId xmlns:p14="http://schemas.microsoft.com/office/powerpoint/2010/main" val="12318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6912-98A5-B246-9539-7A252F62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Wesley’s Hermeneutical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4F8C-1372-7540-9C4A-26DC221D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0300"/>
            <a:ext cx="9144000" cy="484769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+mj-lt"/>
                <a:ea typeface="+mj-ea"/>
                <a:cs typeface="+mj-cs"/>
              </a:rPr>
              <a:t>Start with the inspiration of the Holy Spirit and the need to use faith and knowledge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+mj-lt"/>
                <a:ea typeface="+mj-ea"/>
                <a:cs typeface="+mj-cs"/>
              </a:rPr>
              <a:t>Use Scripture phrases to describe the sense given in Scripture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+mj-lt"/>
                <a:ea typeface="+mj-ea"/>
                <a:cs typeface="+mj-cs"/>
              </a:rPr>
              <a:t>Use the literal sense unless it leads to contradiction with other Scriptures or makes no sense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Interpret the text with regard to its literary context</a:t>
            </a:r>
          </a:p>
        </p:txBody>
      </p:sp>
    </p:spTree>
    <p:extLst>
      <p:ext uri="{BB962C8B-B14F-4D97-AF65-F5344CB8AC3E}">
        <p14:creationId xmlns:p14="http://schemas.microsoft.com/office/powerpoint/2010/main" val="8657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445A-4B93-CD4D-8BD7-18FDE02B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75D7-6523-894C-A6D8-663E90A3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77" y="1984176"/>
            <a:ext cx="8989423" cy="487382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3200" dirty="0"/>
              <a:t>Interpret the text with regard to its literary context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3200" dirty="0"/>
              <a:t>Scripture interprets Scripture, according to the analogy of faith and by parallel passages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3200" dirty="0"/>
              <a:t>Commandments are covered promises law and gospel agree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3200" dirty="0"/>
              <a:t>Interpret literary devices appropriately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3200" dirty="0"/>
              <a:t>Seek the most original text and the best translation</a:t>
            </a:r>
          </a:p>
        </p:txBody>
      </p:sp>
    </p:spTree>
    <p:extLst>
      <p:ext uri="{BB962C8B-B14F-4D97-AF65-F5344CB8AC3E}">
        <p14:creationId xmlns:p14="http://schemas.microsoft.com/office/powerpoint/2010/main" val="24445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5062-3793-7443-BA16-8B415548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4000" dirty="0"/>
              <a:t>II. </a:t>
            </a:r>
            <a:r>
              <a:rPr lang="en-AU" sz="4400" dirty="0"/>
              <a:t>The “Quadrilateral”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2AD52-48A7-5946-B8CA-FD15565C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8447314" cy="4521127"/>
          </a:xfrm>
        </p:spPr>
        <p:txBody>
          <a:bodyPr>
            <a:normAutofit/>
          </a:bodyPr>
          <a:lstStyle/>
          <a:p>
            <a:pPr marL="239713" lvl="4" indent="-239713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931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0C0F1-47B4-4E42-9801-4906EBD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98628-91B5-9C48-BA41-B67E0D898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9713" lvl="4" indent="-239713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74F30-4619-5542-AD90-760D2359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61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A6F9F-CF71-8946-932A-0F19EABC09F1}"/>
              </a:ext>
            </a:extLst>
          </p:cNvPr>
          <p:cNvSpPr txBox="1"/>
          <p:nvPr/>
        </p:nvSpPr>
        <p:spPr>
          <a:xfrm>
            <a:off x="3771900" y="6099176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220312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0461-5CFD-2D44-903A-63C9F50F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5D25-B666-8747-A06D-776B22806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9713" lvl="4" indent="-239713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9D8C1-4A31-8346-93A5-7165EE1EC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15" y="-29388"/>
            <a:ext cx="5905499" cy="5905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FF4F0-A2CB-9D49-A668-3E8E7F7FDED4}"/>
              </a:ext>
            </a:extLst>
          </p:cNvPr>
          <p:cNvSpPr txBox="1"/>
          <p:nvPr/>
        </p:nvSpPr>
        <p:spPr>
          <a:xfrm>
            <a:off x="3335471" y="4513651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6318381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91</TotalTime>
  <Words>579</Words>
  <Application>Microsoft Macintosh PowerPoint</Application>
  <PresentationFormat>On-screen Show (4:3)</PresentationFormat>
  <Paragraphs>114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Trebuchet MS</vt:lpstr>
      <vt:lpstr>Berlin</vt:lpstr>
      <vt:lpstr>Session 7</vt:lpstr>
      <vt:lpstr>Recognize our presuppositions helps us do many things:</vt:lpstr>
      <vt:lpstr>The Thought of John Wesley (1703-91)</vt:lpstr>
      <vt:lpstr>Wesley’s directions for reading the Bible</vt:lpstr>
      <vt:lpstr>Wesley’s Hermeneutical Rules</vt:lpstr>
      <vt:lpstr>PowerPoint Presentation</vt:lpstr>
      <vt:lpstr>II. The “Quadrilateral”</vt:lpstr>
      <vt:lpstr> </vt:lpstr>
      <vt:lpstr>PowerPoint Presentation</vt:lpstr>
      <vt:lpstr> </vt:lpstr>
      <vt:lpstr>PowerPoint Presentation</vt:lpstr>
      <vt:lpstr>A. Scripture is Primary</vt:lpstr>
      <vt:lpstr>2. Doctrine of Inspiration</vt:lpstr>
      <vt:lpstr>3. Knowledge of the Biblical Text</vt:lpstr>
      <vt:lpstr>The Analogy of Faith</vt:lpstr>
      <vt:lpstr>Reason</vt:lpstr>
      <vt:lpstr>Tradition </vt:lpstr>
      <vt:lpstr>Summary: </vt:lpstr>
      <vt:lpstr>The Role of the Holy Spirit</vt:lpstr>
      <vt:lpstr>What is the focus of Wesley’s hermeneutic?</vt:lpstr>
      <vt:lpstr>Hermeneutics and Wesleyan Theology</vt:lpstr>
      <vt:lpstr>Thus, neither fundamentalist nor liberal</vt:lpstr>
      <vt:lpstr>Faith is the open door</vt:lpstr>
      <vt:lpstr>Summary of Big Ideas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</dc:title>
  <dc:creator>Ackerman, David</dc:creator>
  <cp:lastModifiedBy>Ackerman, David</cp:lastModifiedBy>
  <cp:revision>5</cp:revision>
  <dcterms:created xsi:type="dcterms:W3CDTF">2019-06-05T07:15:20Z</dcterms:created>
  <dcterms:modified xsi:type="dcterms:W3CDTF">2019-07-03T04:03:32Z</dcterms:modified>
</cp:coreProperties>
</file>